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79" r:id="rId2"/>
    <p:sldId id="434" r:id="rId3"/>
    <p:sldId id="420" r:id="rId4"/>
    <p:sldId id="447" r:id="rId5"/>
    <p:sldId id="419" r:id="rId6"/>
    <p:sldId id="380" r:id="rId7"/>
    <p:sldId id="436" r:id="rId8"/>
    <p:sldId id="399" r:id="rId9"/>
    <p:sldId id="448" r:id="rId10"/>
    <p:sldId id="370" r:id="rId11"/>
    <p:sldId id="394" r:id="rId12"/>
    <p:sldId id="281"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iltrup" initials="VM" lastIdx="1" clrIdx="0">
    <p:extLst>
      <p:ext uri="{19B8F6BF-5375-455C-9EA6-DF929625EA0E}">
        <p15:presenceInfo xmlns:p15="http://schemas.microsoft.com/office/powerpoint/2012/main" userId="Virginia Miltr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B0B0"/>
    <a:srgbClr val="DDFFFF"/>
    <a:srgbClr val="FFCC99"/>
    <a:srgbClr val="FF33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5CA7B-A442-481A-90F2-600F35EA1102}" v="46" dt="2024-12-03T07:44:23.3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8959" autoAdjust="0"/>
  </p:normalViewPr>
  <p:slideViewPr>
    <p:cSldViewPr>
      <p:cViewPr varScale="1">
        <p:scale>
          <a:sx n="87" d="100"/>
          <a:sy n="87" d="100"/>
        </p:scale>
        <p:origin x="1500" y="90"/>
      </p:cViewPr>
      <p:guideLst>
        <p:guide orient="horz" pos="2880"/>
        <p:guide pos="2160"/>
      </p:guideLst>
    </p:cSldViewPr>
  </p:slideViewPr>
  <p:notesTextViewPr>
    <p:cViewPr>
      <p:scale>
        <a:sx n="3" d="2"/>
        <a:sy n="3" d="2"/>
      </p:scale>
      <p:origin x="0" y="0"/>
    </p:cViewPr>
  </p:notesTextViewPr>
  <p:sorterViewPr>
    <p:cViewPr>
      <p:scale>
        <a:sx n="100" d="100"/>
        <a:sy n="100" d="100"/>
      </p:scale>
      <p:origin x="0" y="-4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ov01srdata\COV01SRDATA\CorpServ\Financial%20Services\Leederville%20EOI\Leederville%20EOI%20Model%20V4%20(after%20meeting%2010-7-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Net Cash Surplus/(Deficit) over 10</a:t>
            </a:r>
            <a:r>
              <a:rPr lang="en-AU" baseline="0"/>
              <a:t> Years</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'Core Calculations'!$B$65</c:f>
              <c:strCache>
                <c:ptCount val="1"/>
                <c:pt idx="0">
                  <c:v>Do Nothing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'Core Calculations'!$I$8:$R$8</c:f>
              <c:numCache>
                <c:formatCode>General</c:formatCode>
                <c:ptCount val="10"/>
                <c:pt idx="0">
                  <c:v>2024</c:v>
                </c:pt>
                <c:pt idx="1">
                  <c:v>2025</c:v>
                </c:pt>
                <c:pt idx="2">
                  <c:v>2026</c:v>
                </c:pt>
                <c:pt idx="3">
                  <c:v>2027</c:v>
                </c:pt>
                <c:pt idx="4">
                  <c:v>2028</c:v>
                </c:pt>
                <c:pt idx="5">
                  <c:v>2029</c:v>
                </c:pt>
                <c:pt idx="6">
                  <c:v>2030</c:v>
                </c:pt>
                <c:pt idx="7">
                  <c:v>2031</c:v>
                </c:pt>
                <c:pt idx="8">
                  <c:v>2032</c:v>
                </c:pt>
                <c:pt idx="9">
                  <c:v>2033</c:v>
                </c:pt>
              </c:numCache>
            </c:numRef>
          </c:cat>
          <c:val>
            <c:numRef>
              <c:f>'Core Calculations'!$I$65:$R$65</c:f>
              <c:numCache>
                <c:formatCode>#,##0_);\(#,##0\);\-_)</c:formatCode>
                <c:ptCount val="10"/>
                <c:pt idx="0">
                  <c:v>2615597.4127728003</c:v>
                </c:pt>
                <c:pt idx="1">
                  <c:v>2292275.6775832982</c:v>
                </c:pt>
                <c:pt idx="2">
                  <c:v>2825740.762377969</c:v>
                </c:pt>
                <c:pt idx="3">
                  <c:v>2215049.4609111282</c:v>
                </c:pt>
                <c:pt idx="4">
                  <c:v>2946654.0042925179</c:v>
                </c:pt>
                <c:pt idx="5">
                  <c:v>3035557.5651664319</c:v>
                </c:pt>
                <c:pt idx="6">
                  <c:v>3127138.3116814652</c:v>
                </c:pt>
                <c:pt idx="7">
                  <c:v>3221476.7609831509</c:v>
                </c:pt>
                <c:pt idx="8">
                  <c:v>3318655.8497629119</c:v>
                </c:pt>
                <c:pt idx="9">
                  <c:v>3418761.0069250707</c:v>
                </c:pt>
              </c:numCache>
            </c:numRef>
          </c:val>
          <c:smooth val="0"/>
          <c:extLst>
            <c:ext xmlns:c16="http://schemas.microsoft.com/office/drawing/2014/chart" uri="{C3380CC4-5D6E-409C-BE32-E72D297353CC}">
              <c16:uniqueId val="{00000000-D7E3-4218-B5F7-1D55E0F44241}"/>
            </c:ext>
          </c:extLst>
        </c:ser>
        <c:ser>
          <c:idx val="1"/>
          <c:order val="1"/>
          <c:tx>
            <c:strRef>
              <c:f>'Core Calculations'!$B$66</c:f>
              <c:strCache>
                <c:ptCount val="1"/>
                <c:pt idx="0">
                  <c:v>City of Vincent Rates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'Core Calculations'!$I$8:$R$8</c:f>
              <c:numCache>
                <c:formatCode>General</c:formatCode>
                <c:ptCount val="10"/>
                <c:pt idx="0">
                  <c:v>2024</c:v>
                </c:pt>
                <c:pt idx="1">
                  <c:v>2025</c:v>
                </c:pt>
                <c:pt idx="2">
                  <c:v>2026</c:v>
                </c:pt>
                <c:pt idx="3">
                  <c:v>2027</c:v>
                </c:pt>
                <c:pt idx="4">
                  <c:v>2028</c:v>
                </c:pt>
                <c:pt idx="5">
                  <c:v>2029</c:v>
                </c:pt>
                <c:pt idx="6">
                  <c:v>2030</c:v>
                </c:pt>
                <c:pt idx="7">
                  <c:v>2031</c:v>
                </c:pt>
                <c:pt idx="8">
                  <c:v>2032</c:v>
                </c:pt>
                <c:pt idx="9">
                  <c:v>2033</c:v>
                </c:pt>
              </c:numCache>
            </c:numRef>
          </c:cat>
          <c:val>
            <c:numRef>
              <c:f>'Core Calculations'!$I$66:$R$66</c:f>
              <c:numCache>
                <c:formatCode>#,##0_);\(#,##0\);\-_)</c:formatCode>
                <c:ptCount val="10"/>
                <c:pt idx="0">
                  <c:v>2615597.4127728003</c:v>
                </c:pt>
                <c:pt idx="1">
                  <c:v>2742275.6775832982</c:v>
                </c:pt>
                <c:pt idx="2">
                  <c:v>2214489.2433506064</c:v>
                </c:pt>
                <c:pt idx="3">
                  <c:v>2558356.6321550393</c:v>
                </c:pt>
                <c:pt idx="4">
                  <c:v>3289143.9799073813</c:v>
                </c:pt>
                <c:pt idx="5">
                  <c:v>2992432.2002702076</c:v>
                </c:pt>
                <c:pt idx="6">
                  <c:v>3289444.1960364562</c:v>
                </c:pt>
                <c:pt idx="7">
                  <c:v>3818142.8103252351</c:v>
                </c:pt>
                <c:pt idx="8">
                  <c:v>3457955.8858556161</c:v>
                </c:pt>
                <c:pt idx="9">
                  <c:v>3554428.0597688081</c:v>
                </c:pt>
              </c:numCache>
            </c:numRef>
          </c:val>
          <c:smooth val="0"/>
          <c:extLst>
            <c:ext xmlns:c16="http://schemas.microsoft.com/office/drawing/2014/chart" uri="{C3380CC4-5D6E-409C-BE32-E72D297353CC}">
              <c16:uniqueId val="{00000001-D7E3-4218-B5F7-1D55E0F44241}"/>
            </c:ext>
          </c:extLst>
        </c:ser>
        <c:ser>
          <c:idx val="3"/>
          <c:order val="3"/>
          <c:tx>
            <c:strRef>
              <c:f>'Core Calculations'!$B$68</c:f>
              <c:strCache>
                <c:ptCount val="1"/>
                <c:pt idx="0">
                  <c:v>Commercial Rates</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val>
            <c:numRef>
              <c:f>'Core Calculations'!$I$68:$R$68</c:f>
              <c:numCache>
                <c:formatCode>#,##0_);\(#,##0\);\-_)</c:formatCode>
                <c:ptCount val="10"/>
                <c:pt idx="0">
                  <c:v>2615597.4127728003</c:v>
                </c:pt>
                <c:pt idx="1">
                  <c:v>2742275.6775832982</c:v>
                </c:pt>
                <c:pt idx="2">
                  <c:v>2256796.1515364475</c:v>
                </c:pt>
                <c:pt idx="3">
                  <c:v>2829084.6620648475</c:v>
                </c:pt>
                <c:pt idx="4">
                  <c:v>3750290.49488784</c:v>
                </c:pt>
                <c:pt idx="5">
                  <c:v>3494516.5001290306</c:v>
                </c:pt>
                <c:pt idx="6">
                  <c:v>3806591.0248910435</c:v>
                </c:pt>
                <c:pt idx="7">
                  <c:v>4350804.0440454604</c:v>
                </c:pt>
                <c:pt idx="8">
                  <c:v>4006596.9565874487</c:v>
                </c:pt>
                <c:pt idx="9">
                  <c:v>4119528.3626225954</c:v>
                </c:pt>
              </c:numCache>
            </c:numRef>
          </c:val>
          <c:smooth val="0"/>
          <c:extLst>
            <c:ext xmlns:c16="http://schemas.microsoft.com/office/drawing/2014/chart" uri="{C3380CC4-5D6E-409C-BE32-E72D297353CC}">
              <c16:uniqueId val="{00000002-D7E3-4218-B5F7-1D55E0F44241}"/>
            </c:ext>
          </c:extLst>
        </c:ser>
        <c:dLbls>
          <c:showLegendKey val="0"/>
          <c:showVal val="0"/>
          <c:showCatName val="0"/>
          <c:showSerName val="0"/>
          <c:showPercent val="0"/>
          <c:showBubbleSize val="0"/>
        </c:dLbls>
        <c:marker val="1"/>
        <c:smooth val="0"/>
        <c:axId val="688442616"/>
        <c:axId val="688439336"/>
        <c:extLst>
          <c:ext xmlns:c15="http://schemas.microsoft.com/office/drawing/2012/chart" uri="{02D57815-91ED-43cb-92C2-25804820EDAC}">
            <c15:filteredLineSeries>
              <c15:ser>
                <c:idx val="2"/>
                <c:order val="2"/>
                <c:tx>
                  <c:strRef>
                    <c:extLst>
                      <c:ext uri="{02D57815-91ED-43cb-92C2-25804820EDAC}">
                        <c15:formulaRef>
                          <c15:sqref>'Core Calculations'!$B$67</c15:sqref>
                        </c15:formulaRef>
                      </c:ext>
                    </c:extLst>
                    <c:strCache>
                      <c:ptCount val="1"/>
                      <c:pt idx="0">
                        <c:v>$1 for First Hour and $4 thereafter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extLst>
                      <c:ext uri="{02D57815-91ED-43cb-92C2-25804820EDAC}">
                        <c15:formulaRef>
                          <c15:sqref>'Core Calculations'!$I$67:$R$67</c15:sqref>
                        </c15:formulaRef>
                      </c:ext>
                    </c:extLst>
                    <c:numCache>
                      <c:formatCode>#,##0_);\(#,##0\);\-_)</c:formatCode>
                      <c:ptCount val="10"/>
                      <c:pt idx="0">
                        <c:v>2615597.4127728003</c:v>
                      </c:pt>
                      <c:pt idx="1">
                        <c:v>2742275.6775832982</c:v>
                      </c:pt>
                      <c:pt idx="2">
                        <c:v>2235642.6974435267</c:v>
                      </c:pt>
                      <c:pt idx="3">
                        <c:v>2693720.6471099434</c:v>
                      </c:pt>
                      <c:pt idx="4">
                        <c:v>3519717.2373976102</c:v>
                      </c:pt>
                      <c:pt idx="5">
                        <c:v>3243474.3501996193</c:v>
                      </c:pt>
                      <c:pt idx="6">
                        <c:v>3548017.6104637496</c:v>
                      </c:pt>
                      <c:pt idx="7">
                        <c:v>4084473.4271853482</c:v>
                      </c:pt>
                      <c:pt idx="8">
                        <c:v>3732276.4212215324</c:v>
                      </c:pt>
                      <c:pt idx="9">
                        <c:v>3836978.2111957017</c:v>
                      </c:pt>
                    </c:numCache>
                  </c:numRef>
                </c:val>
                <c:smooth val="0"/>
                <c:extLst>
                  <c:ext xmlns:c16="http://schemas.microsoft.com/office/drawing/2014/chart" uri="{C3380CC4-5D6E-409C-BE32-E72D297353CC}">
                    <c16:uniqueId val="{00000003-D7E3-4218-B5F7-1D55E0F44241}"/>
                  </c:ext>
                </c:extLst>
              </c15:ser>
            </c15:filteredLineSeries>
          </c:ext>
        </c:extLst>
      </c:lineChart>
      <c:catAx>
        <c:axId val="688442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Financial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439336"/>
        <c:crosses val="autoZero"/>
        <c:auto val="1"/>
        <c:lblAlgn val="ctr"/>
        <c:lblOffset val="100"/>
        <c:noMultiLvlLbl val="0"/>
      </c:catAx>
      <c:valAx>
        <c:axId val="688439336"/>
        <c:scaling>
          <c:orientation val="minMax"/>
          <c:min val="2000000"/>
        </c:scaling>
        <c:delete val="0"/>
        <c:axPos val="l"/>
        <c:majorGridlines>
          <c:spPr>
            <a:ln w="9525" cap="flat" cmpd="sng" algn="ctr">
              <a:solidFill>
                <a:schemeClr val="tx1">
                  <a:lumMod val="15000"/>
                  <a:lumOff val="85000"/>
                </a:schemeClr>
              </a:solidFill>
              <a:round/>
            </a:ln>
            <a:effectLst/>
          </c:spPr>
        </c:majorGridlines>
        <c:numFmt formatCode="#,##0_);\(#,##0\);\-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8442616"/>
        <c:crosses val="autoZero"/>
        <c:crossBetween val="between"/>
      </c:valAx>
      <c:dTable>
        <c:showHorzBorder val="1"/>
        <c:showVertBorder val="1"/>
        <c:showOutline val="1"/>
        <c:showKeys val="1"/>
        <c:spPr>
          <a:noFill/>
          <a:ln w="12700"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a:softEdge rad="63500"/>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631"/>
          </a:xfrm>
          <a:prstGeom prst="rect">
            <a:avLst/>
          </a:prstGeom>
        </p:spPr>
        <p:txBody>
          <a:bodyPr vert="horz" lIns="80275" tIns="40138" rIns="80275" bIns="40138" rtlCol="0"/>
          <a:lstStyle>
            <a:lvl1pPr algn="l">
              <a:defRPr sz="1100"/>
            </a:lvl1pPr>
          </a:lstStyle>
          <a:p>
            <a:endParaRPr lang="en-AU" dirty="0"/>
          </a:p>
        </p:txBody>
      </p:sp>
      <p:sp>
        <p:nvSpPr>
          <p:cNvPr id="3" name="Date Placeholder 2"/>
          <p:cNvSpPr>
            <a:spLocks noGrp="1"/>
          </p:cNvSpPr>
          <p:nvPr>
            <p:ph type="dt" idx="1"/>
          </p:nvPr>
        </p:nvSpPr>
        <p:spPr>
          <a:xfrm>
            <a:off x="3850246" y="0"/>
            <a:ext cx="2945659" cy="498631"/>
          </a:xfrm>
          <a:prstGeom prst="rect">
            <a:avLst/>
          </a:prstGeom>
        </p:spPr>
        <p:txBody>
          <a:bodyPr vert="horz" lIns="80275" tIns="40138" rIns="80275" bIns="40138" rtlCol="0"/>
          <a:lstStyle>
            <a:lvl1pPr algn="r">
              <a:defRPr sz="1100"/>
            </a:lvl1pPr>
          </a:lstStyle>
          <a:p>
            <a:fld id="{3160FBF9-85B3-4972-84C0-74EA661308BB}" type="datetimeFigureOut">
              <a:rPr lang="en-AU" smtClean="0"/>
              <a:t>12/02/2025</a:t>
            </a:fld>
            <a:endParaRPr lang="en-AU" dirty="0"/>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80275" tIns="40138" rIns="80275" bIns="40138" rtlCol="0" anchor="ctr"/>
          <a:lstStyle/>
          <a:p>
            <a:endParaRPr lang="en-AU" dirty="0"/>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80275" tIns="40138" rIns="80275" bIns="401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011"/>
            <a:ext cx="2945659" cy="498629"/>
          </a:xfrm>
          <a:prstGeom prst="rect">
            <a:avLst/>
          </a:prstGeom>
        </p:spPr>
        <p:txBody>
          <a:bodyPr vert="horz" lIns="80275" tIns="40138" rIns="80275" bIns="40138" rtlCol="0" anchor="b"/>
          <a:lstStyle>
            <a:lvl1pPr algn="l">
              <a:defRPr sz="1100"/>
            </a:lvl1pPr>
          </a:lstStyle>
          <a:p>
            <a:endParaRPr lang="en-AU" dirty="0"/>
          </a:p>
        </p:txBody>
      </p:sp>
      <p:sp>
        <p:nvSpPr>
          <p:cNvPr id="7" name="Slide Number Placeholder 6"/>
          <p:cNvSpPr>
            <a:spLocks noGrp="1"/>
          </p:cNvSpPr>
          <p:nvPr>
            <p:ph type="sldNum" sz="quarter" idx="5"/>
          </p:nvPr>
        </p:nvSpPr>
        <p:spPr>
          <a:xfrm>
            <a:off x="3850246" y="9428011"/>
            <a:ext cx="2945659" cy="498629"/>
          </a:xfrm>
          <a:prstGeom prst="rect">
            <a:avLst/>
          </a:prstGeom>
        </p:spPr>
        <p:txBody>
          <a:bodyPr vert="horz" lIns="80275" tIns="40138" rIns="80275" bIns="40138" rtlCol="0" anchor="b"/>
          <a:lstStyle>
            <a:lvl1pPr algn="r">
              <a:defRPr sz="1100"/>
            </a:lvl1pPr>
          </a:lstStyle>
          <a:p>
            <a:fld id="{53C47F79-E9D4-4936-92F8-591EA42237D8}" type="slidenum">
              <a:rPr lang="en-AU" smtClean="0"/>
              <a:t>‹#›</a:t>
            </a:fld>
            <a:endParaRPr lang="en-AU" dirty="0"/>
          </a:p>
        </p:txBody>
      </p:sp>
    </p:spTree>
    <p:extLst>
      <p:ext uri="{BB962C8B-B14F-4D97-AF65-F5344CB8AC3E}">
        <p14:creationId xmlns:p14="http://schemas.microsoft.com/office/powerpoint/2010/main" val="196032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3C47F79-E9D4-4936-92F8-591EA42237D8}" type="slidenum">
              <a:rPr lang="en-AU" smtClean="0"/>
              <a:t>1</a:t>
            </a:fld>
            <a:endParaRPr lang="en-AU" dirty="0"/>
          </a:p>
        </p:txBody>
      </p:sp>
    </p:spTree>
    <p:extLst>
      <p:ext uri="{BB962C8B-B14F-4D97-AF65-F5344CB8AC3E}">
        <p14:creationId xmlns:p14="http://schemas.microsoft.com/office/powerpoint/2010/main" val="48227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C47F79-E9D4-4936-92F8-591EA42237D8}" type="slidenum">
              <a:rPr lang="en-AU" smtClean="0"/>
              <a:t>10</a:t>
            </a:fld>
            <a:endParaRPr lang="en-AU" dirty="0"/>
          </a:p>
        </p:txBody>
      </p:sp>
    </p:spTree>
    <p:extLst>
      <p:ext uri="{BB962C8B-B14F-4D97-AF65-F5344CB8AC3E}">
        <p14:creationId xmlns:p14="http://schemas.microsoft.com/office/powerpoint/2010/main" val="240358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C47F79-E9D4-4936-92F8-591EA42237D8}" type="slidenum">
              <a:rPr lang="en-AU" smtClean="0"/>
              <a:t>11</a:t>
            </a:fld>
            <a:endParaRPr lang="en-AU" dirty="0"/>
          </a:p>
        </p:txBody>
      </p:sp>
    </p:spTree>
    <p:extLst>
      <p:ext uri="{BB962C8B-B14F-4D97-AF65-F5344CB8AC3E}">
        <p14:creationId xmlns:p14="http://schemas.microsoft.com/office/powerpoint/2010/main" val="269488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C47F79-E9D4-4936-92F8-591EA42237D8}" type="slidenum">
              <a:rPr lang="en-AU" smtClean="0"/>
              <a:t>12</a:t>
            </a:fld>
            <a:endParaRPr lang="en-AU" dirty="0"/>
          </a:p>
        </p:txBody>
      </p:sp>
    </p:spTree>
    <p:extLst>
      <p:ext uri="{BB962C8B-B14F-4D97-AF65-F5344CB8AC3E}">
        <p14:creationId xmlns:p14="http://schemas.microsoft.com/office/powerpoint/2010/main" val="227438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C47F79-E9D4-4936-92F8-591EA42237D8}" type="slidenum">
              <a:rPr lang="en-AU" smtClean="0"/>
              <a:t>2</a:t>
            </a:fld>
            <a:endParaRPr lang="en-AU" dirty="0"/>
          </a:p>
        </p:txBody>
      </p:sp>
    </p:spTree>
    <p:extLst>
      <p:ext uri="{BB962C8B-B14F-4D97-AF65-F5344CB8AC3E}">
        <p14:creationId xmlns:p14="http://schemas.microsoft.com/office/powerpoint/2010/main" val="345910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C47F79-E9D4-4936-92F8-591EA42237D8}" type="slidenum">
              <a:rPr lang="en-AU" smtClean="0"/>
              <a:t>3</a:t>
            </a:fld>
            <a:endParaRPr lang="en-AU" dirty="0"/>
          </a:p>
        </p:txBody>
      </p:sp>
    </p:spTree>
    <p:extLst>
      <p:ext uri="{BB962C8B-B14F-4D97-AF65-F5344CB8AC3E}">
        <p14:creationId xmlns:p14="http://schemas.microsoft.com/office/powerpoint/2010/main" val="293275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C47F79-E9D4-4936-92F8-591EA42237D8}" type="slidenum">
              <a:rPr lang="en-AU" smtClean="0"/>
              <a:t>4</a:t>
            </a:fld>
            <a:endParaRPr lang="en-AU" dirty="0"/>
          </a:p>
        </p:txBody>
      </p:sp>
    </p:spTree>
    <p:extLst>
      <p:ext uri="{BB962C8B-B14F-4D97-AF65-F5344CB8AC3E}">
        <p14:creationId xmlns:p14="http://schemas.microsoft.com/office/powerpoint/2010/main" val="130436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3C47F79-E9D4-4936-92F8-591EA42237D8}" type="slidenum">
              <a:rPr lang="en-AU" smtClean="0"/>
              <a:t>5</a:t>
            </a:fld>
            <a:endParaRPr lang="en-AU" dirty="0"/>
          </a:p>
        </p:txBody>
      </p:sp>
    </p:spTree>
    <p:extLst>
      <p:ext uri="{BB962C8B-B14F-4D97-AF65-F5344CB8AC3E}">
        <p14:creationId xmlns:p14="http://schemas.microsoft.com/office/powerpoint/2010/main" val="45954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3C47F79-E9D4-4936-92F8-591EA42237D8}" type="slidenum">
              <a:rPr lang="en-AU" smtClean="0"/>
              <a:t>6</a:t>
            </a:fld>
            <a:endParaRPr lang="en-AU" dirty="0"/>
          </a:p>
        </p:txBody>
      </p:sp>
    </p:spTree>
    <p:extLst>
      <p:ext uri="{BB962C8B-B14F-4D97-AF65-F5344CB8AC3E}">
        <p14:creationId xmlns:p14="http://schemas.microsoft.com/office/powerpoint/2010/main" val="427706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3C47F79-E9D4-4936-92F8-591EA42237D8}" type="slidenum">
              <a:rPr lang="en-AU" smtClean="0"/>
              <a:t>7</a:t>
            </a:fld>
            <a:endParaRPr lang="en-AU" dirty="0"/>
          </a:p>
        </p:txBody>
      </p:sp>
    </p:spTree>
    <p:extLst>
      <p:ext uri="{BB962C8B-B14F-4D97-AF65-F5344CB8AC3E}">
        <p14:creationId xmlns:p14="http://schemas.microsoft.com/office/powerpoint/2010/main" val="218729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3C47F79-E9D4-4936-92F8-591EA42237D8}" type="slidenum">
              <a:rPr lang="en-AU" smtClean="0"/>
              <a:t>8</a:t>
            </a:fld>
            <a:endParaRPr lang="en-AU" dirty="0"/>
          </a:p>
        </p:txBody>
      </p:sp>
    </p:spTree>
    <p:extLst>
      <p:ext uri="{BB962C8B-B14F-4D97-AF65-F5344CB8AC3E}">
        <p14:creationId xmlns:p14="http://schemas.microsoft.com/office/powerpoint/2010/main" val="104660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3C47F79-E9D4-4936-92F8-591EA42237D8}" type="slidenum">
              <a:rPr lang="en-AU" smtClean="0"/>
              <a:t>9</a:t>
            </a:fld>
            <a:endParaRPr lang="en-AU" dirty="0"/>
          </a:p>
        </p:txBody>
      </p:sp>
    </p:spTree>
    <p:extLst>
      <p:ext uri="{BB962C8B-B14F-4D97-AF65-F5344CB8AC3E}">
        <p14:creationId xmlns:p14="http://schemas.microsoft.com/office/powerpoint/2010/main" val="373196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8249" y="310888"/>
            <a:ext cx="10815500" cy="4826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C0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0"/>
            <a:ext cx="1809114" cy="1833880"/>
          </a:xfrm>
          <a:custGeom>
            <a:avLst/>
            <a:gdLst/>
            <a:ahLst/>
            <a:cxnLst/>
            <a:rect l="l" t="t" r="r" b="b"/>
            <a:pathLst>
              <a:path w="1809114" h="1833880">
                <a:moveTo>
                  <a:pt x="1808657" y="0"/>
                </a:moveTo>
                <a:lnTo>
                  <a:pt x="0" y="0"/>
                </a:lnTo>
                <a:lnTo>
                  <a:pt x="0" y="1833537"/>
                </a:lnTo>
                <a:lnTo>
                  <a:pt x="1808657" y="0"/>
                </a:lnTo>
                <a:close/>
              </a:path>
            </a:pathLst>
          </a:custGeom>
          <a:solidFill>
            <a:srgbClr val="00B1A9">
              <a:alpha val="79998"/>
            </a:srgbClr>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Rectangle 17"/>
          <p:cNvSpPr/>
          <p:nvPr userDrawn="1"/>
        </p:nvSpPr>
        <p:spPr>
          <a:xfrm rot="18900000">
            <a:off x="-846132" y="-192326"/>
            <a:ext cx="2589940" cy="1306505"/>
          </a:xfrm>
          <a:custGeom>
            <a:avLst/>
            <a:gdLst>
              <a:gd name="connsiteX0" fmla="*/ 0 w 6172200"/>
              <a:gd name="connsiteY0" fmla="*/ 0 h 6172200"/>
              <a:gd name="connsiteX1" fmla="*/ 6172200 w 6172200"/>
              <a:gd name="connsiteY1" fmla="*/ 0 h 6172200"/>
              <a:gd name="connsiteX2" fmla="*/ 6172200 w 6172200"/>
              <a:gd name="connsiteY2" fmla="*/ 6172200 h 6172200"/>
              <a:gd name="connsiteX3" fmla="*/ 0 w 6172200"/>
              <a:gd name="connsiteY3" fmla="*/ 6172200 h 6172200"/>
              <a:gd name="connsiteX4" fmla="*/ 0 w 6172200"/>
              <a:gd name="connsiteY4" fmla="*/ 0 h 6172200"/>
              <a:gd name="connsiteX0" fmla="*/ 0 w 6172200"/>
              <a:gd name="connsiteY0" fmla="*/ 0 h 6172200"/>
              <a:gd name="connsiteX1" fmla="*/ 3758307 w 6172200"/>
              <a:gd name="connsiteY1" fmla="*/ 3005050 h 6172200"/>
              <a:gd name="connsiteX2" fmla="*/ 6172200 w 6172200"/>
              <a:gd name="connsiteY2" fmla="*/ 6172200 h 6172200"/>
              <a:gd name="connsiteX3" fmla="*/ 0 w 6172200"/>
              <a:gd name="connsiteY3" fmla="*/ 6172200 h 6172200"/>
              <a:gd name="connsiteX4" fmla="*/ 0 w 6172200"/>
              <a:gd name="connsiteY4" fmla="*/ 0 h 6172200"/>
              <a:gd name="connsiteX0" fmla="*/ 2477544 w 6172200"/>
              <a:gd name="connsiteY0" fmla="*/ 608538 h 3167150"/>
              <a:gd name="connsiteX1" fmla="*/ 3758307 w 6172200"/>
              <a:gd name="connsiteY1" fmla="*/ 0 h 3167150"/>
              <a:gd name="connsiteX2" fmla="*/ 6172200 w 6172200"/>
              <a:gd name="connsiteY2" fmla="*/ 3167150 h 3167150"/>
              <a:gd name="connsiteX3" fmla="*/ 0 w 6172200"/>
              <a:gd name="connsiteY3" fmla="*/ 3167150 h 3167150"/>
              <a:gd name="connsiteX4" fmla="*/ 2477544 w 6172200"/>
              <a:gd name="connsiteY4" fmla="*/ 608538 h 3167150"/>
              <a:gd name="connsiteX0" fmla="*/ 0 w 6172200"/>
              <a:gd name="connsiteY0" fmla="*/ 3167150 h 3167150"/>
              <a:gd name="connsiteX1" fmla="*/ 3758307 w 6172200"/>
              <a:gd name="connsiteY1" fmla="*/ 0 h 3167150"/>
              <a:gd name="connsiteX2" fmla="*/ 6172200 w 6172200"/>
              <a:gd name="connsiteY2" fmla="*/ 3167150 h 3167150"/>
              <a:gd name="connsiteX3" fmla="*/ 0 w 6172200"/>
              <a:gd name="connsiteY3" fmla="*/ 3167150 h 3167150"/>
              <a:gd name="connsiteX0" fmla="*/ 0 w 6172200"/>
              <a:gd name="connsiteY0" fmla="*/ 2865011 h 2865011"/>
              <a:gd name="connsiteX1" fmla="*/ 3190284 w 6172200"/>
              <a:gd name="connsiteY1" fmla="*/ 0 h 2865011"/>
              <a:gd name="connsiteX2" fmla="*/ 6172200 w 6172200"/>
              <a:gd name="connsiteY2" fmla="*/ 2865011 h 2865011"/>
              <a:gd name="connsiteX3" fmla="*/ 0 w 6172200"/>
              <a:gd name="connsiteY3" fmla="*/ 2865011 h 2865011"/>
              <a:gd name="connsiteX0" fmla="*/ 0 w 6172200"/>
              <a:gd name="connsiteY0" fmla="*/ 2997953 h 2997953"/>
              <a:gd name="connsiteX1" fmla="*/ 3105685 w 6172200"/>
              <a:gd name="connsiteY1" fmla="*/ 0 h 2997953"/>
              <a:gd name="connsiteX2" fmla="*/ 6172200 w 6172200"/>
              <a:gd name="connsiteY2" fmla="*/ 2997953 h 2997953"/>
              <a:gd name="connsiteX3" fmla="*/ 0 w 6172200"/>
              <a:gd name="connsiteY3" fmla="*/ 2997953 h 2997953"/>
              <a:gd name="connsiteX0" fmla="*/ 0 w 6172200"/>
              <a:gd name="connsiteY0" fmla="*/ 2903660 h 2903660"/>
              <a:gd name="connsiteX1" fmla="*/ 3119155 w 6172200"/>
              <a:gd name="connsiteY1" fmla="*/ 0 h 2903660"/>
              <a:gd name="connsiteX2" fmla="*/ 6172200 w 6172200"/>
              <a:gd name="connsiteY2" fmla="*/ 2903660 h 2903660"/>
              <a:gd name="connsiteX3" fmla="*/ 0 w 6172200"/>
              <a:gd name="connsiteY3" fmla="*/ 2903660 h 2903660"/>
              <a:gd name="connsiteX0" fmla="*/ 0 w 6050967"/>
              <a:gd name="connsiteY0" fmla="*/ 2903660 h 2944071"/>
              <a:gd name="connsiteX1" fmla="*/ 3119155 w 6050967"/>
              <a:gd name="connsiteY1" fmla="*/ 0 h 2944071"/>
              <a:gd name="connsiteX2" fmla="*/ 6050967 w 6050967"/>
              <a:gd name="connsiteY2" fmla="*/ 2944071 h 2944071"/>
              <a:gd name="connsiteX3" fmla="*/ 0 w 6050967"/>
              <a:gd name="connsiteY3" fmla="*/ 2903660 h 2944071"/>
              <a:gd name="connsiteX0" fmla="*/ 0 w 5916263"/>
              <a:gd name="connsiteY0" fmla="*/ 2984482 h 2984482"/>
              <a:gd name="connsiteX1" fmla="*/ 2984451 w 5916263"/>
              <a:gd name="connsiteY1" fmla="*/ 0 h 2984482"/>
              <a:gd name="connsiteX2" fmla="*/ 5916263 w 5916263"/>
              <a:gd name="connsiteY2" fmla="*/ 2944071 h 2984482"/>
              <a:gd name="connsiteX3" fmla="*/ 0 w 5916263"/>
              <a:gd name="connsiteY3" fmla="*/ 2984482 h 2984482"/>
            </a:gdLst>
            <a:ahLst/>
            <a:cxnLst>
              <a:cxn ang="0">
                <a:pos x="connsiteX0" y="connsiteY0"/>
              </a:cxn>
              <a:cxn ang="0">
                <a:pos x="connsiteX1" y="connsiteY1"/>
              </a:cxn>
              <a:cxn ang="0">
                <a:pos x="connsiteX2" y="connsiteY2"/>
              </a:cxn>
              <a:cxn ang="0">
                <a:pos x="connsiteX3" y="connsiteY3"/>
              </a:cxn>
            </a:cxnLst>
            <a:rect l="l" t="t" r="r" b="b"/>
            <a:pathLst>
              <a:path w="5916263" h="2984482">
                <a:moveTo>
                  <a:pt x="0" y="2984482"/>
                </a:moveTo>
                <a:lnTo>
                  <a:pt x="2984451" y="0"/>
                </a:lnTo>
                <a:lnTo>
                  <a:pt x="5916263" y="2944071"/>
                </a:lnTo>
                <a:lnTo>
                  <a:pt x="0" y="2984482"/>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606" y="5843704"/>
            <a:ext cx="2272719" cy="938645"/>
          </a:xfrm>
          <a:prstGeom prst="rect">
            <a:avLst/>
          </a:prstGeom>
        </p:spPr>
      </p:pic>
      <p:sp>
        <p:nvSpPr>
          <p:cNvPr id="14"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11"/>
          <p:cNvSpPr>
            <a:spLocks noGrp="1"/>
          </p:cNvSpPr>
          <p:nvPr>
            <p:ph type="title"/>
          </p:nvPr>
        </p:nvSpPr>
        <p:spPr>
          <a:xfrm>
            <a:off x="-19050" y="307976"/>
            <a:ext cx="7621898" cy="672867"/>
          </a:xfrm>
          <a:prstGeom prst="rect">
            <a:avLst/>
          </a:prstGeom>
          <a:solidFill>
            <a:schemeClr val="accent1"/>
          </a:solidFill>
        </p:spPr>
        <p:txBody>
          <a:bodyPr wrap="square" lIns="720000" tIns="72000">
            <a:spAutoFit/>
          </a:bodyPr>
          <a:lstStyle>
            <a:lvl1pPr>
              <a:defRPr sz="4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57569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09114" cy="1833880"/>
          </a:xfrm>
          <a:custGeom>
            <a:avLst/>
            <a:gdLst/>
            <a:ahLst/>
            <a:cxnLst/>
            <a:rect l="l" t="t" r="r" b="b"/>
            <a:pathLst>
              <a:path w="1809114" h="1833880">
                <a:moveTo>
                  <a:pt x="1808657" y="0"/>
                </a:moveTo>
                <a:lnTo>
                  <a:pt x="0" y="0"/>
                </a:lnTo>
                <a:lnTo>
                  <a:pt x="0" y="1833537"/>
                </a:lnTo>
                <a:lnTo>
                  <a:pt x="1808657" y="0"/>
                </a:lnTo>
                <a:close/>
              </a:path>
            </a:pathLst>
          </a:custGeom>
          <a:solidFill>
            <a:srgbClr val="00B0B0">
              <a:alpha val="79998"/>
            </a:srgbClr>
          </a:solidFill>
        </p:spPr>
        <p:txBody>
          <a:bodyPr wrap="square" lIns="0" tIns="0" rIns="0" bIns="0" rtlCol="0"/>
          <a:lstStyle/>
          <a:p>
            <a:endParaRPr dirty="0"/>
          </a:p>
        </p:txBody>
      </p:sp>
      <p:sp>
        <p:nvSpPr>
          <p:cNvPr id="17" name="bk object 17"/>
          <p:cNvSpPr/>
          <p:nvPr/>
        </p:nvSpPr>
        <p:spPr>
          <a:xfrm>
            <a:off x="10080288" y="6042757"/>
            <a:ext cx="1809041" cy="563270"/>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688249" y="292600"/>
            <a:ext cx="10815500" cy="635000"/>
          </a:xfrm>
          <a:prstGeom prst="rect">
            <a:avLst/>
          </a:prstGeom>
        </p:spPr>
        <p:txBody>
          <a:bodyPr wrap="square" lIns="0" tIns="0" rIns="0" bIns="0">
            <a:spAutoFit/>
          </a:bodyPr>
          <a:lstStyle>
            <a:lvl1pPr>
              <a:defRPr sz="4000" b="0" i="0">
                <a:solidFill>
                  <a:schemeClr val="bg1"/>
                </a:solidFill>
                <a:latin typeface="Arial"/>
                <a:cs typeface="Arial"/>
              </a:defRPr>
            </a:lvl1pPr>
          </a:lstStyle>
          <a:p>
            <a:endParaRPr/>
          </a:p>
        </p:txBody>
      </p:sp>
      <p:sp>
        <p:nvSpPr>
          <p:cNvPr id="3" name="Holder 3"/>
          <p:cNvSpPr>
            <a:spLocks noGrp="1"/>
          </p:cNvSpPr>
          <p:nvPr>
            <p:ph type="body" idx="1"/>
          </p:nvPr>
        </p:nvSpPr>
        <p:spPr>
          <a:xfrm>
            <a:off x="945822" y="1154708"/>
            <a:ext cx="10300355" cy="3657600"/>
          </a:xfrm>
          <a:prstGeom prst="rect">
            <a:avLst/>
          </a:prstGeom>
        </p:spPr>
        <p:txBody>
          <a:bodyPr wrap="square" lIns="0" tIns="0" rIns="0" bIns="0">
            <a:spAutoFit/>
          </a:bodyPr>
          <a:lstStyle>
            <a:lvl1pPr>
              <a:defRPr sz="2000" b="0" i="0">
                <a:solidFill>
                  <a:srgbClr val="C0000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2/12/2025</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3964" y="779626"/>
            <a:ext cx="2921821" cy="1043155"/>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7280148" y="1937004"/>
            <a:ext cx="4908803" cy="4920995"/>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7992662" y="0"/>
            <a:ext cx="4199890" cy="4142740"/>
          </a:xfrm>
          <a:custGeom>
            <a:avLst/>
            <a:gdLst/>
            <a:ahLst/>
            <a:cxnLst/>
            <a:rect l="l" t="t" r="r" b="b"/>
            <a:pathLst>
              <a:path w="4199890" h="4142740">
                <a:moveTo>
                  <a:pt x="4199343" y="0"/>
                </a:moveTo>
                <a:lnTo>
                  <a:pt x="0" y="0"/>
                </a:lnTo>
                <a:lnTo>
                  <a:pt x="4199343" y="4142371"/>
                </a:lnTo>
                <a:lnTo>
                  <a:pt x="4199343" y="0"/>
                </a:lnTo>
                <a:close/>
              </a:path>
            </a:pathLst>
          </a:custGeom>
          <a:solidFill>
            <a:srgbClr val="00B0B0">
              <a:alpha val="89804"/>
            </a:srgbClr>
          </a:solidFill>
        </p:spPr>
        <p:txBody>
          <a:bodyPr wrap="square" lIns="0" tIns="0" rIns="0" bIns="0" rtlCol="0"/>
          <a:lstStyle/>
          <a:p>
            <a:endParaRPr dirty="0"/>
          </a:p>
        </p:txBody>
      </p:sp>
      <p:sp>
        <p:nvSpPr>
          <p:cNvPr id="5" name="object 5"/>
          <p:cNvSpPr txBox="1"/>
          <p:nvPr/>
        </p:nvSpPr>
        <p:spPr>
          <a:xfrm>
            <a:off x="914400" y="2458490"/>
            <a:ext cx="8425374" cy="1423467"/>
          </a:xfrm>
          <a:prstGeom prst="rect">
            <a:avLst/>
          </a:prstGeom>
        </p:spPr>
        <p:txBody>
          <a:bodyPr vert="horz" wrap="square" lIns="0" tIns="12700" rIns="0" bIns="0" rtlCol="0">
            <a:spAutoFit/>
          </a:bodyPr>
          <a:lstStyle/>
          <a:p>
            <a:pPr marL="12700">
              <a:lnSpc>
                <a:spcPts val="5470"/>
              </a:lnSpc>
              <a:spcBef>
                <a:spcPts val="100"/>
              </a:spcBef>
            </a:pPr>
            <a:r>
              <a:rPr lang="en-US" sz="4800" spc="-5" dirty="0">
                <a:solidFill>
                  <a:srgbClr val="00B0B0"/>
                </a:solidFill>
                <a:latin typeface="Trebuchet MS"/>
                <a:cs typeface="Trebuchet MS"/>
              </a:rPr>
              <a:t>LEEDERVILLE CARPARK REDEVELOPMENT</a:t>
            </a:r>
          </a:p>
        </p:txBody>
      </p:sp>
      <p:sp>
        <p:nvSpPr>
          <p:cNvPr id="6" name="object 5">
            <a:extLst>
              <a:ext uri="{FF2B5EF4-FFF2-40B4-BE49-F238E27FC236}">
                <a16:creationId xmlns:a16="http://schemas.microsoft.com/office/drawing/2014/main" id="{B38F3F43-8E83-295D-1B69-4EF95D0EA13D}"/>
              </a:ext>
            </a:extLst>
          </p:cNvPr>
          <p:cNvSpPr txBox="1"/>
          <p:nvPr/>
        </p:nvSpPr>
        <p:spPr>
          <a:xfrm>
            <a:off x="953404" y="4517666"/>
            <a:ext cx="8653974" cy="385362"/>
          </a:xfrm>
          <a:prstGeom prst="rect">
            <a:avLst/>
          </a:prstGeom>
        </p:spPr>
        <p:txBody>
          <a:bodyPr vert="horz" wrap="square" lIns="0" tIns="12700" rIns="0" bIns="0" rtlCol="0">
            <a:spAutoFit/>
          </a:bodyPr>
          <a:lstStyle/>
          <a:p>
            <a:pPr marL="12700">
              <a:lnSpc>
                <a:spcPct val="150000"/>
              </a:lnSpc>
            </a:pPr>
            <a:r>
              <a:rPr lang="en-US" spc="-5" dirty="0">
                <a:solidFill>
                  <a:srgbClr val="00B0B0"/>
                </a:solidFill>
                <a:latin typeface="+mj-lt"/>
                <a:cs typeface="Trebuchet MS"/>
              </a:rPr>
              <a:t>John Corbellini – Director Major Projects – City of Vincent</a:t>
            </a:r>
          </a:p>
        </p:txBody>
      </p:sp>
    </p:spTree>
    <p:extLst>
      <p:ext uri="{BB962C8B-B14F-4D97-AF65-F5344CB8AC3E}">
        <p14:creationId xmlns:p14="http://schemas.microsoft.com/office/powerpoint/2010/main" val="291068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6C22B4EC-2DB7-8246-8A21-BDA08E11489C}"/>
              </a:ext>
            </a:extLst>
          </p:cNvPr>
          <p:cNvSpPr>
            <a:spLocks noGrp="1"/>
          </p:cNvSpPr>
          <p:nvPr>
            <p:ph type="title"/>
          </p:nvPr>
        </p:nvSpPr>
        <p:spPr>
          <a:xfrm>
            <a:off x="688975" y="292100"/>
            <a:ext cx="10814050" cy="635000"/>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lstStyle/>
          <a:p>
            <a:r>
              <a:rPr lang="en-US" dirty="0"/>
              <a:t>Undiscounted Annual Cashflows</a:t>
            </a:r>
            <a:endParaRPr lang="en-AU" dirty="0"/>
          </a:p>
        </p:txBody>
      </p:sp>
      <p:graphicFrame>
        <p:nvGraphicFramePr>
          <p:cNvPr id="4" name="Chart 3">
            <a:extLst>
              <a:ext uri="{FF2B5EF4-FFF2-40B4-BE49-F238E27FC236}">
                <a16:creationId xmlns:a16="http://schemas.microsoft.com/office/drawing/2014/main" id="{00000000-0008-0000-0900-000004000000}"/>
              </a:ext>
            </a:extLst>
          </p:cNvPr>
          <p:cNvGraphicFramePr>
            <a:graphicFrameLocks/>
          </p:cNvGraphicFramePr>
          <p:nvPr/>
        </p:nvGraphicFramePr>
        <p:xfrm>
          <a:off x="1036674" y="1066800"/>
          <a:ext cx="10317126"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332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26AB-9AE5-B9C8-9BAB-8B19EEE9B86B}"/>
              </a:ext>
            </a:extLst>
          </p:cNvPr>
          <p:cNvSpPr>
            <a:spLocks noGrp="1"/>
          </p:cNvSpPr>
          <p:nvPr>
            <p:ph type="title"/>
          </p:nvPr>
        </p:nvSpPr>
        <p:spPr/>
        <p:txBody>
          <a:bodyPr/>
          <a:lstStyle/>
          <a:p>
            <a:endParaRPr lang="en-AU"/>
          </a:p>
        </p:txBody>
      </p:sp>
      <p:sp>
        <p:nvSpPr>
          <p:cNvPr id="4" name="object 3">
            <a:extLst>
              <a:ext uri="{FF2B5EF4-FFF2-40B4-BE49-F238E27FC236}">
                <a16:creationId xmlns:a16="http://schemas.microsoft.com/office/drawing/2014/main" id="{4B03FC8A-5FB7-E643-E3B9-A601286D233D}"/>
              </a:ext>
            </a:extLst>
          </p:cNvPr>
          <p:cNvSpPr txBox="1">
            <a:spLocks/>
          </p:cNvSpPr>
          <p:nvPr/>
        </p:nvSpPr>
        <p:spPr>
          <a:xfrm>
            <a:off x="688249" y="292600"/>
            <a:ext cx="10814050" cy="615553"/>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spAutoFit/>
          </a:bodyPr>
          <a:lstStyle>
            <a:lvl1pPr>
              <a:defRPr sz="4000" b="0" i="0">
                <a:solidFill>
                  <a:schemeClr val="bg1"/>
                </a:solidFill>
                <a:latin typeface="Arial"/>
                <a:ea typeface="+mj-ea"/>
                <a:cs typeface="Arial"/>
              </a:defRPr>
            </a:lvl1pPr>
          </a:lstStyle>
          <a:p>
            <a:r>
              <a:rPr lang="en-US" kern="0" dirty="0"/>
              <a:t>Everyone Wants to Help</a:t>
            </a:r>
            <a:endParaRPr lang="en-AU" kern="0" dirty="0"/>
          </a:p>
        </p:txBody>
      </p:sp>
      <p:pic>
        <p:nvPicPr>
          <p:cNvPr id="10" name="Picture 9">
            <a:extLst>
              <a:ext uri="{FF2B5EF4-FFF2-40B4-BE49-F238E27FC236}">
                <a16:creationId xmlns:a16="http://schemas.microsoft.com/office/drawing/2014/main" id="{52BAD0CD-9520-08AD-48FF-2F3FB617712F}"/>
              </a:ext>
            </a:extLst>
          </p:cNvPr>
          <p:cNvPicPr>
            <a:picLocks noChangeAspect="1"/>
          </p:cNvPicPr>
          <p:nvPr/>
        </p:nvPicPr>
        <p:blipFill>
          <a:blip r:embed="rId4"/>
          <a:stretch>
            <a:fillRect/>
          </a:stretch>
        </p:blipFill>
        <p:spPr>
          <a:xfrm>
            <a:off x="6906018" y="1143000"/>
            <a:ext cx="4596282" cy="4038600"/>
          </a:xfrm>
          <a:prstGeom prst="rect">
            <a:avLst/>
          </a:prstGeom>
        </p:spPr>
      </p:pic>
      <p:pic>
        <p:nvPicPr>
          <p:cNvPr id="5" name="Picture 4">
            <a:extLst>
              <a:ext uri="{FF2B5EF4-FFF2-40B4-BE49-F238E27FC236}">
                <a16:creationId xmlns:a16="http://schemas.microsoft.com/office/drawing/2014/main" id="{9C315672-6004-4DE7-C5B4-D79179B6D25D}"/>
              </a:ext>
            </a:extLst>
          </p:cNvPr>
          <p:cNvPicPr>
            <a:picLocks noChangeAspect="1"/>
          </p:cNvPicPr>
          <p:nvPr/>
        </p:nvPicPr>
        <p:blipFill>
          <a:blip r:embed="rId5"/>
          <a:stretch>
            <a:fillRect/>
          </a:stretch>
        </p:blipFill>
        <p:spPr>
          <a:xfrm>
            <a:off x="688249" y="1143001"/>
            <a:ext cx="5864951" cy="5609954"/>
          </a:xfrm>
          <a:prstGeom prst="rect">
            <a:avLst/>
          </a:prstGeom>
        </p:spPr>
      </p:pic>
    </p:spTree>
    <p:extLst>
      <p:ext uri="{BB962C8B-B14F-4D97-AF65-F5344CB8AC3E}">
        <p14:creationId xmlns:p14="http://schemas.microsoft.com/office/powerpoint/2010/main" val="18453265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F9AB87BB-3812-5723-3F40-0C3573B337CB}"/>
              </a:ext>
            </a:extLst>
          </p:cNvPr>
          <p:cNvSpPr txBox="1">
            <a:spLocks/>
          </p:cNvSpPr>
          <p:nvPr/>
        </p:nvSpPr>
        <p:spPr>
          <a:xfrm>
            <a:off x="688249" y="292600"/>
            <a:ext cx="10814050" cy="635000"/>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spAutoFit/>
          </a:bodyPr>
          <a:lstStyle>
            <a:lvl1pPr>
              <a:defRPr sz="4000" b="0" i="0">
                <a:solidFill>
                  <a:schemeClr val="bg1"/>
                </a:solidFill>
                <a:latin typeface="Arial"/>
                <a:ea typeface="+mj-ea"/>
                <a:cs typeface="Arial"/>
              </a:defRPr>
            </a:lvl1pPr>
          </a:lstStyle>
          <a:p>
            <a:r>
              <a:rPr lang="en-US" kern="0" dirty="0"/>
              <a:t>Future Opportunities</a:t>
            </a:r>
            <a:endParaRPr lang="en-AU" kern="0" dirty="0"/>
          </a:p>
        </p:txBody>
      </p:sp>
      <p:pic>
        <p:nvPicPr>
          <p:cNvPr id="6" name="Picture 5">
            <a:extLst>
              <a:ext uri="{FF2B5EF4-FFF2-40B4-BE49-F238E27FC236}">
                <a16:creationId xmlns:a16="http://schemas.microsoft.com/office/drawing/2014/main" id="{37490587-288C-AFA4-A5EC-693347D1064C}"/>
              </a:ext>
            </a:extLst>
          </p:cNvPr>
          <p:cNvPicPr>
            <a:picLocks noChangeAspect="1"/>
          </p:cNvPicPr>
          <p:nvPr/>
        </p:nvPicPr>
        <p:blipFill>
          <a:blip r:embed="rId4"/>
          <a:stretch>
            <a:fillRect/>
          </a:stretch>
        </p:blipFill>
        <p:spPr>
          <a:xfrm>
            <a:off x="688249" y="1066800"/>
            <a:ext cx="7960451" cy="5639333"/>
          </a:xfrm>
          <a:prstGeom prst="rect">
            <a:avLst/>
          </a:prstGeom>
        </p:spPr>
      </p:pic>
    </p:spTree>
    <p:extLst>
      <p:ext uri="{BB962C8B-B14F-4D97-AF65-F5344CB8AC3E}">
        <p14:creationId xmlns:p14="http://schemas.microsoft.com/office/powerpoint/2010/main" val="211005128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26AB-9AE5-B9C8-9BAB-8B19EEE9B86B}"/>
              </a:ext>
            </a:extLst>
          </p:cNvPr>
          <p:cNvSpPr>
            <a:spLocks noGrp="1"/>
          </p:cNvSpPr>
          <p:nvPr>
            <p:ph type="title"/>
          </p:nvPr>
        </p:nvSpPr>
        <p:spPr/>
        <p:txBody>
          <a:bodyPr/>
          <a:lstStyle/>
          <a:p>
            <a:endParaRPr lang="en-AU"/>
          </a:p>
        </p:txBody>
      </p:sp>
      <p:sp>
        <p:nvSpPr>
          <p:cNvPr id="4" name="object 3">
            <a:extLst>
              <a:ext uri="{FF2B5EF4-FFF2-40B4-BE49-F238E27FC236}">
                <a16:creationId xmlns:a16="http://schemas.microsoft.com/office/drawing/2014/main" id="{4B03FC8A-5FB7-E643-E3B9-A601286D233D}"/>
              </a:ext>
            </a:extLst>
          </p:cNvPr>
          <p:cNvSpPr txBox="1">
            <a:spLocks/>
          </p:cNvSpPr>
          <p:nvPr/>
        </p:nvSpPr>
        <p:spPr>
          <a:xfrm>
            <a:off x="688249" y="292600"/>
            <a:ext cx="10814050" cy="635000"/>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spAutoFit/>
          </a:bodyPr>
          <a:lstStyle>
            <a:lvl1pPr>
              <a:defRPr sz="4000" b="0" i="0">
                <a:solidFill>
                  <a:schemeClr val="bg1"/>
                </a:solidFill>
                <a:latin typeface="Arial"/>
                <a:ea typeface="+mj-ea"/>
                <a:cs typeface="Arial"/>
              </a:defRPr>
            </a:lvl1pPr>
          </a:lstStyle>
          <a:p>
            <a:r>
              <a:rPr lang="en-US" kern="0" dirty="0"/>
              <a:t>Redevelopment Vision</a:t>
            </a:r>
            <a:endParaRPr lang="en-AU" kern="0" dirty="0"/>
          </a:p>
        </p:txBody>
      </p:sp>
      <p:pic>
        <p:nvPicPr>
          <p:cNvPr id="8" name="Picture 7">
            <a:extLst>
              <a:ext uri="{FF2B5EF4-FFF2-40B4-BE49-F238E27FC236}">
                <a16:creationId xmlns:a16="http://schemas.microsoft.com/office/drawing/2014/main" id="{1036A01D-DD41-7B43-DC49-5AA4F54C1934}"/>
              </a:ext>
            </a:extLst>
          </p:cNvPr>
          <p:cNvPicPr>
            <a:picLocks noChangeAspect="1"/>
          </p:cNvPicPr>
          <p:nvPr/>
        </p:nvPicPr>
        <p:blipFill>
          <a:blip r:embed="rId3"/>
          <a:stretch>
            <a:fillRect/>
          </a:stretch>
        </p:blipFill>
        <p:spPr>
          <a:xfrm>
            <a:off x="688249" y="1143000"/>
            <a:ext cx="9293951" cy="5437278"/>
          </a:xfrm>
          <a:prstGeom prst="rect">
            <a:avLst/>
          </a:prstGeom>
        </p:spPr>
      </p:pic>
    </p:spTree>
    <p:extLst>
      <p:ext uri="{BB962C8B-B14F-4D97-AF65-F5344CB8AC3E}">
        <p14:creationId xmlns:p14="http://schemas.microsoft.com/office/powerpoint/2010/main" val="388577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4B03FC8A-5FB7-E643-E3B9-A601286D233D}"/>
              </a:ext>
            </a:extLst>
          </p:cNvPr>
          <p:cNvSpPr txBox="1">
            <a:spLocks/>
          </p:cNvSpPr>
          <p:nvPr/>
        </p:nvSpPr>
        <p:spPr>
          <a:xfrm>
            <a:off x="688249" y="292600"/>
            <a:ext cx="10814050" cy="635000"/>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spAutoFit/>
          </a:bodyPr>
          <a:lstStyle>
            <a:lvl1pPr>
              <a:defRPr sz="4000" b="0" i="0">
                <a:solidFill>
                  <a:schemeClr val="bg1"/>
                </a:solidFill>
                <a:latin typeface="Arial"/>
                <a:ea typeface="+mj-ea"/>
                <a:cs typeface="Arial"/>
              </a:defRPr>
            </a:lvl1pPr>
          </a:lstStyle>
          <a:p>
            <a:r>
              <a:rPr lang="en-US" kern="0" dirty="0"/>
              <a:t>History</a:t>
            </a:r>
            <a:endParaRPr lang="en-AU" kern="0" dirty="0"/>
          </a:p>
        </p:txBody>
      </p:sp>
      <p:sp>
        <p:nvSpPr>
          <p:cNvPr id="12" name="TextBox 11">
            <a:extLst>
              <a:ext uri="{FF2B5EF4-FFF2-40B4-BE49-F238E27FC236}">
                <a16:creationId xmlns:a16="http://schemas.microsoft.com/office/drawing/2014/main" id="{96CF393E-36B4-614A-5F56-4F65F368B7DE}"/>
              </a:ext>
            </a:extLst>
          </p:cNvPr>
          <p:cNvSpPr txBox="1"/>
          <p:nvPr/>
        </p:nvSpPr>
        <p:spPr>
          <a:xfrm>
            <a:off x="688249" y="1185885"/>
            <a:ext cx="10814050" cy="369332"/>
          </a:xfrm>
          <a:prstGeom prst="rect">
            <a:avLst/>
          </a:prstGeom>
          <a:noFill/>
        </p:spPr>
        <p:txBody>
          <a:bodyPr wrap="square">
            <a:spAutoFit/>
          </a:bodyPr>
          <a:lstStyle/>
          <a:p>
            <a:r>
              <a:rPr lang="en-AU" sz="1800" dirty="0">
                <a:solidFill>
                  <a:schemeClr val="tx1"/>
                </a:solidFill>
                <a:effectLst/>
                <a:latin typeface="Calibri" panose="020F0502020204030204" pitchFamily="34" charset="0"/>
                <a:ea typeface="Calibri" panose="020F0502020204030204" pitchFamily="34" charset="0"/>
              </a:rPr>
              <a:t>2007 	Council first Adopted the Leederville Masterplan and Built Form Guidelines</a:t>
            </a:r>
          </a:p>
        </p:txBody>
      </p:sp>
      <p:pic>
        <p:nvPicPr>
          <p:cNvPr id="6" name="Picture 5">
            <a:extLst>
              <a:ext uri="{FF2B5EF4-FFF2-40B4-BE49-F238E27FC236}">
                <a16:creationId xmlns:a16="http://schemas.microsoft.com/office/drawing/2014/main" id="{DCD1C631-B81E-3612-8552-BBDEA26F25F1}"/>
              </a:ext>
            </a:extLst>
          </p:cNvPr>
          <p:cNvPicPr>
            <a:picLocks noChangeAspect="1"/>
          </p:cNvPicPr>
          <p:nvPr/>
        </p:nvPicPr>
        <p:blipFill>
          <a:blip r:embed="rId3"/>
          <a:stretch>
            <a:fillRect/>
          </a:stretch>
        </p:blipFill>
        <p:spPr>
          <a:xfrm>
            <a:off x="702020" y="1617424"/>
            <a:ext cx="7922351" cy="4935776"/>
          </a:xfrm>
          <a:prstGeom prst="rect">
            <a:avLst/>
          </a:prstGeom>
        </p:spPr>
      </p:pic>
    </p:spTree>
    <p:extLst>
      <p:ext uri="{BB962C8B-B14F-4D97-AF65-F5344CB8AC3E}">
        <p14:creationId xmlns:p14="http://schemas.microsoft.com/office/powerpoint/2010/main" val="246788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4B03FC8A-5FB7-E643-E3B9-A601286D233D}"/>
              </a:ext>
            </a:extLst>
          </p:cNvPr>
          <p:cNvSpPr txBox="1">
            <a:spLocks/>
          </p:cNvSpPr>
          <p:nvPr/>
        </p:nvSpPr>
        <p:spPr>
          <a:xfrm>
            <a:off x="688249" y="292600"/>
            <a:ext cx="10814050" cy="635000"/>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spAutoFit/>
          </a:bodyPr>
          <a:lstStyle>
            <a:lvl1pPr>
              <a:defRPr sz="4000" b="0" i="0">
                <a:solidFill>
                  <a:schemeClr val="bg1"/>
                </a:solidFill>
                <a:latin typeface="Arial"/>
                <a:ea typeface="+mj-ea"/>
                <a:cs typeface="Arial"/>
              </a:defRPr>
            </a:lvl1pPr>
          </a:lstStyle>
          <a:p>
            <a:r>
              <a:rPr lang="en-US" kern="0" dirty="0"/>
              <a:t>Community</a:t>
            </a:r>
            <a:endParaRPr lang="en-AU" kern="0" dirty="0"/>
          </a:p>
        </p:txBody>
      </p:sp>
      <p:pic>
        <p:nvPicPr>
          <p:cNvPr id="2" name="Picture 1">
            <a:extLst>
              <a:ext uri="{FF2B5EF4-FFF2-40B4-BE49-F238E27FC236}">
                <a16:creationId xmlns:a16="http://schemas.microsoft.com/office/drawing/2014/main" id="{DC4C08A1-34C3-7EA5-2A12-116DBAD10DEF}"/>
              </a:ext>
            </a:extLst>
          </p:cNvPr>
          <p:cNvPicPr>
            <a:picLocks noChangeAspect="1"/>
          </p:cNvPicPr>
          <p:nvPr/>
        </p:nvPicPr>
        <p:blipFill>
          <a:blip r:embed="rId3"/>
          <a:stretch>
            <a:fillRect/>
          </a:stretch>
        </p:blipFill>
        <p:spPr>
          <a:xfrm>
            <a:off x="5786655" y="2984000"/>
            <a:ext cx="5715644" cy="2171446"/>
          </a:xfrm>
          <a:prstGeom prst="rect">
            <a:avLst/>
          </a:prstGeom>
        </p:spPr>
      </p:pic>
      <p:pic>
        <p:nvPicPr>
          <p:cNvPr id="3" name="Picture 2">
            <a:extLst>
              <a:ext uri="{FF2B5EF4-FFF2-40B4-BE49-F238E27FC236}">
                <a16:creationId xmlns:a16="http://schemas.microsoft.com/office/drawing/2014/main" id="{468925D4-614A-6A87-F63A-D9B3BEF839BF}"/>
              </a:ext>
            </a:extLst>
          </p:cNvPr>
          <p:cNvPicPr>
            <a:picLocks noChangeAspect="1"/>
          </p:cNvPicPr>
          <p:nvPr/>
        </p:nvPicPr>
        <p:blipFill>
          <a:blip r:embed="rId4"/>
          <a:stretch>
            <a:fillRect/>
          </a:stretch>
        </p:blipFill>
        <p:spPr>
          <a:xfrm>
            <a:off x="688249" y="2984000"/>
            <a:ext cx="4639175" cy="3581400"/>
          </a:xfrm>
          <a:prstGeom prst="rect">
            <a:avLst/>
          </a:prstGeom>
        </p:spPr>
      </p:pic>
      <p:sp>
        <p:nvSpPr>
          <p:cNvPr id="5" name="TextBox 4">
            <a:extLst>
              <a:ext uri="{FF2B5EF4-FFF2-40B4-BE49-F238E27FC236}">
                <a16:creationId xmlns:a16="http://schemas.microsoft.com/office/drawing/2014/main" id="{3654A6C1-8285-00F7-A7CB-1C2411C3C611}"/>
              </a:ext>
            </a:extLst>
          </p:cNvPr>
          <p:cNvSpPr txBox="1"/>
          <p:nvPr/>
        </p:nvSpPr>
        <p:spPr>
          <a:xfrm>
            <a:off x="688249" y="1355635"/>
            <a:ext cx="10814050" cy="1200329"/>
          </a:xfrm>
          <a:prstGeom prst="rect">
            <a:avLst/>
          </a:prstGeom>
          <a:noFill/>
        </p:spPr>
        <p:txBody>
          <a:bodyPr wrap="square">
            <a:spAutoFit/>
          </a:bodyPr>
          <a:lstStyle/>
          <a:p>
            <a:r>
              <a:rPr lang="en-AU" sz="1800" dirty="0">
                <a:solidFill>
                  <a:schemeClr val="tx1"/>
                </a:solidFill>
                <a:effectLst/>
                <a:latin typeface="Calibri" panose="020F0502020204030204" pitchFamily="34" charset="0"/>
                <a:ea typeface="Calibri" panose="020F0502020204030204" pitchFamily="34" charset="0"/>
              </a:rPr>
              <a:t>2019 - 2021	</a:t>
            </a:r>
            <a:r>
              <a:rPr lang="en-AU" dirty="0">
                <a:latin typeface="Calibri" panose="020F0502020204030204" pitchFamily="34" charset="0"/>
                <a:ea typeface="Calibri" panose="020F0502020204030204" pitchFamily="34" charset="0"/>
              </a:rPr>
              <a:t>Consulted with the community on the future of Leederville</a:t>
            </a:r>
            <a:endParaRPr lang="en-AU" sz="1800" dirty="0">
              <a:solidFill>
                <a:schemeClr val="tx1"/>
              </a:solidFill>
              <a:effectLst/>
              <a:latin typeface="Calibri" panose="020F0502020204030204" pitchFamily="34" charset="0"/>
              <a:ea typeface="Calibri" panose="020F0502020204030204" pitchFamily="34" charset="0"/>
            </a:endParaRPr>
          </a:p>
          <a:p>
            <a:pPr marL="2114550" lvl="4" indent="-285750">
              <a:buFontTx/>
              <a:buChar char="-"/>
            </a:pPr>
            <a:r>
              <a:rPr lang="en-AU" dirty="0">
                <a:latin typeface="Calibri" panose="020F0502020204030204" pitchFamily="34" charset="0"/>
                <a:ea typeface="Calibri" panose="020F0502020204030204" pitchFamily="34" charset="0"/>
              </a:rPr>
              <a:t>Where we were?</a:t>
            </a:r>
          </a:p>
          <a:p>
            <a:pPr marL="2114550" lvl="4" indent="-285750">
              <a:buFontTx/>
              <a:buChar char="-"/>
            </a:pPr>
            <a:r>
              <a:rPr lang="en-AU" dirty="0">
                <a:latin typeface="Calibri" panose="020F0502020204030204" pitchFamily="34" charset="0"/>
                <a:ea typeface="Calibri" panose="020F0502020204030204" pitchFamily="34" charset="0"/>
              </a:rPr>
              <a:t>Where we wanted to be?</a:t>
            </a:r>
          </a:p>
          <a:p>
            <a:pPr marL="2114550" lvl="4" indent="-285750">
              <a:buFontTx/>
              <a:buChar char="-"/>
            </a:pPr>
            <a:r>
              <a:rPr lang="en-AU" dirty="0">
                <a:latin typeface="Calibri" panose="020F0502020204030204" pitchFamily="34" charset="0"/>
                <a:ea typeface="Calibri" panose="020F0502020204030204" pitchFamily="34" charset="0"/>
              </a:rPr>
              <a:t>Whether we got it right?</a:t>
            </a:r>
          </a:p>
        </p:txBody>
      </p:sp>
      <p:pic>
        <p:nvPicPr>
          <p:cNvPr id="6" name="Picture 5">
            <a:extLst>
              <a:ext uri="{FF2B5EF4-FFF2-40B4-BE49-F238E27FC236}">
                <a16:creationId xmlns:a16="http://schemas.microsoft.com/office/drawing/2014/main" id="{0EB8C146-D5D8-3C10-E66B-75E6D9A4AD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6655" y="5206355"/>
            <a:ext cx="3966945" cy="1359045"/>
          </a:xfrm>
          <a:prstGeom prst="rect">
            <a:avLst/>
          </a:prstGeom>
        </p:spPr>
      </p:pic>
    </p:spTree>
    <p:extLst>
      <p:ext uri="{BB962C8B-B14F-4D97-AF65-F5344CB8AC3E}">
        <p14:creationId xmlns:p14="http://schemas.microsoft.com/office/powerpoint/2010/main" val="17459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27D8CA-4982-AACD-4426-367A998FEFA5}"/>
              </a:ext>
            </a:extLst>
          </p:cNvPr>
          <p:cNvPicPr>
            <a:picLocks noChangeAspect="1"/>
          </p:cNvPicPr>
          <p:nvPr/>
        </p:nvPicPr>
        <p:blipFill>
          <a:blip r:embed="rId3"/>
          <a:stretch>
            <a:fillRect/>
          </a:stretch>
        </p:blipFill>
        <p:spPr>
          <a:xfrm>
            <a:off x="4648200" y="1600200"/>
            <a:ext cx="7318992" cy="5111976"/>
          </a:xfrm>
          <a:prstGeom prst="rect">
            <a:avLst/>
          </a:prstGeom>
        </p:spPr>
      </p:pic>
      <p:sp>
        <p:nvSpPr>
          <p:cNvPr id="4" name="object 3">
            <a:extLst>
              <a:ext uri="{FF2B5EF4-FFF2-40B4-BE49-F238E27FC236}">
                <a16:creationId xmlns:a16="http://schemas.microsoft.com/office/drawing/2014/main" id="{4B03FC8A-5FB7-E643-E3B9-A601286D233D}"/>
              </a:ext>
            </a:extLst>
          </p:cNvPr>
          <p:cNvSpPr txBox="1">
            <a:spLocks/>
          </p:cNvSpPr>
          <p:nvPr/>
        </p:nvSpPr>
        <p:spPr>
          <a:xfrm>
            <a:off x="688249" y="292600"/>
            <a:ext cx="10814050" cy="635000"/>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spAutoFit/>
          </a:bodyPr>
          <a:lstStyle>
            <a:lvl1pPr>
              <a:defRPr sz="4000" b="0" i="0">
                <a:solidFill>
                  <a:schemeClr val="bg1"/>
                </a:solidFill>
                <a:latin typeface="Arial"/>
                <a:ea typeface="+mj-ea"/>
                <a:cs typeface="Arial"/>
              </a:defRPr>
            </a:lvl1pPr>
          </a:lstStyle>
          <a:p>
            <a:r>
              <a:rPr lang="en-US" kern="0" dirty="0"/>
              <a:t>Planning First</a:t>
            </a:r>
            <a:endParaRPr lang="en-AU" kern="0" dirty="0"/>
          </a:p>
        </p:txBody>
      </p:sp>
      <p:sp>
        <p:nvSpPr>
          <p:cNvPr id="12" name="TextBox 11">
            <a:extLst>
              <a:ext uri="{FF2B5EF4-FFF2-40B4-BE49-F238E27FC236}">
                <a16:creationId xmlns:a16="http://schemas.microsoft.com/office/drawing/2014/main" id="{96CF393E-36B4-614A-5F56-4F65F368B7DE}"/>
              </a:ext>
            </a:extLst>
          </p:cNvPr>
          <p:cNvSpPr txBox="1"/>
          <p:nvPr/>
        </p:nvSpPr>
        <p:spPr>
          <a:xfrm>
            <a:off x="688248" y="1125859"/>
            <a:ext cx="10970352" cy="369332"/>
          </a:xfrm>
          <a:prstGeom prst="rect">
            <a:avLst/>
          </a:prstGeom>
          <a:noFill/>
        </p:spPr>
        <p:txBody>
          <a:bodyPr wrap="square">
            <a:spAutoFit/>
          </a:bodyPr>
          <a:lstStyle/>
          <a:p>
            <a:r>
              <a:rPr lang="en-AU" sz="1800" dirty="0">
                <a:solidFill>
                  <a:schemeClr val="tx1"/>
                </a:solidFill>
                <a:effectLst/>
                <a:latin typeface="Calibri" panose="020F0502020204030204" pitchFamily="34" charset="0"/>
                <a:ea typeface="Calibri" panose="020F0502020204030204" pitchFamily="34" charset="0"/>
              </a:rPr>
              <a:t>August 2021 	Council approved</a:t>
            </a:r>
            <a:r>
              <a:rPr lang="en-AU" sz="1800" baseline="0" dirty="0">
                <a:solidFill>
                  <a:schemeClr val="tx1"/>
                </a:solidFill>
                <a:effectLst/>
                <a:latin typeface="Calibri" panose="020F0502020204030204" pitchFamily="34" charset="0"/>
                <a:ea typeface="Calibri" panose="020F0502020204030204" pitchFamily="34" charset="0"/>
              </a:rPr>
              <a:t> the </a:t>
            </a:r>
            <a:r>
              <a:rPr lang="en-AU" sz="1800" dirty="0">
                <a:solidFill>
                  <a:schemeClr val="tx1"/>
                </a:solidFill>
                <a:effectLst/>
                <a:latin typeface="Calibri" panose="020F0502020204030204" pitchFamily="34" charset="0"/>
                <a:ea typeface="Calibri" panose="020F0502020204030204" pitchFamily="34" charset="0"/>
              </a:rPr>
              <a:t>Leederville Precinct Structure Plan and Leederville Town Centre Place Plan</a:t>
            </a:r>
            <a:endParaRPr lang="en-AU" baseline="0" dirty="0">
              <a:solidFill>
                <a:schemeClr val="tx1"/>
              </a:solidFill>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362C593D-D5B0-2809-85E4-C9943DF82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828800"/>
            <a:ext cx="4876800" cy="4925435"/>
          </a:xfrm>
          <a:prstGeom prst="rect">
            <a:avLst/>
          </a:prstGeom>
        </p:spPr>
      </p:pic>
    </p:spTree>
    <p:extLst>
      <p:ext uri="{BB962C8B-B14F-4D97-AF65-F5344CB8AC3E}">
        <p14:creationId xmlns:p14="http://schemas.microsoft.com/office/powerpoint/2010/main" val="127070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4B03FC8A-5FB7-E643-E3B9-A601286D233D}"/>
              </a:ext>
            </a:extLst>
          </p:cNvPr>
          <p:cNvSpPr txBox="1">
            <a:spLocks/>
          </p:cNvSpPr>
          <p:nvPr/>
        </p:nvSpPr>
        <p:spPr>
          <a:xfrm>
            <a:off x="688249" y="292600"/>
            <a:ext cx="10814050" cy="635000"/>
          </a:xfrm>
          <a:custGeom>
            <a:avLst/>
            <a:gdLst/>
            <a:ahLst/>
            <a:cxnLst/>
            <a:rect l="l" t="t" r="r" b="b"/>
            <a:pathLst>
              <a:path w="11353800" h="673735">
                <a:moveTo>
                  <a:pt x="0" y="673620"/>
                </a:moveTo>
                <a:lnTo>
                  <a:pt x="11353800" y="673620"/>
                </a:lnTo>
                <a:lnTo>
                  <a:pt x="11353800" y="0"/>
                </a:lnTo>
                <a:lnTo>
                  <a:pt x="0" y="0"/>
                </a:lnTo>
                <a:lnTo>
                  <a:pt x="0" y="673620"/>
                </a:lnTo>
                <a:close/>
              </a:path>
            </a:pathLst>
          </a:custGeom>
          <a:solidFill>
            <a:srgbClr val="00B0B0"/>
          </a:solidFill>
        </p:spPr>
        <p:txBody>
          <a:bodyPr wrap="square" lIns="0" tIns="0" rIns="0" bIns="0" rtlCol="0">
            <a:spAutoFit/>
          </a:bodyPr>
          <a:lstStyle>
            <a:lvl1pPr>
              <a:defRPr sz="4000" b="0" i="0">
                <a:solidFill>
                  <a:schemeClr val="bg1"/>
                </a:solidFill>
                <a:latin typeface="Arial"/>
                <a:ea typeface="+mj-ea"/>
                <a:cs typeface="Arial"/>
              </a:defRPr>
            </a:lvl1pPr>
          </a:lstStyle>
          <a:p>
            <a:r>
              <a:rPr lang="en-US" kern="0" dirty="0"/>
              <a:t>Local Government Act Process</a:t>
            </a:r>
            <a:endParaRPr lang="en-AU" kern="0" dirty="0"/>
          </a:p>
        </p:txBody>
      </p:sp>
      <p:sp>
        <p:nvSpPr>
          <p:cNvPr id="12" name="TextBox 11">
            <a:extLst>
              <a:ext uri="{FF2B5EF4-FFF2-40B4-BE49-F238E27FC236}">
                <a16:creationId xmlns:a16="http://schemas.microsoft.com/office/drawing/2014/main" id="{96CF393E-36B4-614A-5F56-4F65F368B7DE}"/>
              </a:ext>
            </a:extLst>
          </p:cNvPr>
          <p:cNvSpPr txBox="1"/>
          <p:nvPr/>
        </p:nvSpPr>
        <p:spPr>
          <a:xfrm>
            <a:off x="688249" y="1125859"/>
            <a:ext cx="10814050" cy="5632311"/>
          </a:xfrm>
          <a:prstGeom prst="rect">
            <a:avLst/>
          </a:prstGeom>
          <a:noFill/>
        </p:spPr>
        <p:txBody>
          <a:bodyPr wrap="square">
            <a:spAutoFit/>
          </a:bodyPr>
          <a:lstStyle/>
          <a:p>
            <a:pPr marL="285750" indent="-285750">
              <a:buFont typeface="Arial" panose="020B0604020202020204" pitchFamily="34" charset="0"/>
              <a:buChar char="•"/>
            </a:pPr>
            <a:r>
              <a:rPr lang="en-AU" sz="1800" dirty="0">
                <a:solidFill>
                  <a:schemeClr val="tx1"/>
                </a:solidFill>
                <a:effectLst/>
                <a:latin typeface="Calibri" panose="020F0502020204030204" pitchFamily="34" charset="0"/>
                <a:ea typeface="Calibri" panose="020F0502020204030204" pitchFamily="34" charset="0"/>
              </a:rPr>
              <a:t>December 2021 		Council approved the development of a Request For Proposal (RFP) </a:t>
            </a:r>
            <a:r>
              <a:rPr lang="en-AU" sz="1800" baseline="0" dirty="0">
                <a:solidFill>
                  <a:schemeClr val="tx1"/>
                </a:solidFill>
                <a:effectLst/>
                <a:latin typeface="Calibri" panose="020F0502020204030204" pitchFamily="34" charset="0"/>
                <a:ea typeface="Calibri" panose="020F0502020204030204" pitchFamily="34" charset="0"/>
              </a:rPr>
              <a:t>process</a:t>
            </a:r>
          </a:p>
          <a:p>
            <a:pPr marL="285750" indent="-285750">
              <a:buFont typeface="Arial" panose="020B0604020202020204" pitchFamily="34" charset="0"/>
              <a:buChar char="•"/>
            </a:pPr>
            <a:endParaRPr lang="en-AU" sz="1800" baseline="0" dirty="0">
              <a:solidFill>
                <a:schemeClr val="tx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baseline="0" dirty="0">
                <a:solidFill>
                  <a:schemeClr val="tx1"/>
                </a:solidFill>
                <a:effectLst/>
                <a:latin typeface="Calibri" panose="020F0502020204030204" pitchFamily="34" charset="0"/>
                <a:ea typeface="Calibri" panose="020F0502020204030204" pitchFamily="34" charset="0"/>
              </a:rPr>
              <a:t>June 2022 		Council approved the Stage 1 materials for a RFP process</a:t>
            </a:r>
          </a:p>
          <a:p>
            <a:pPr marL="285750" indent="-285750">
              <a:buFont typeface="Arial" panose="020B0604020202020204" pitchFamily="34" charset="0"/>
              <a:buChar char="•"/>
            </a:pPr>
            <a:endParaRPr lang="en-AU" sz="1800" baseline="0" dirty="0">
              <a:solidFill>
                <a:schemeClr val="tx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dirty="0">
                <a:solidFill>
                  <a:schemeClr val="tx1"/>
                </a:solidFill>
                <a:effectLst/>
                <a:latin typeface="Calibri" panose="020F0502020204030204" pitchFamily="34" charset="0"/>
                <a:ea typeface="Calibri" panose="020F0502020204030204" pitchFamily="34" charset="0"/>
              </a:rPr>
              <a:t>June – August 2022 	RFP advertised with 8 proposals received</a:t>
            </a:r>
          </a:p>
          <a:p>
            <a:pPr marL="285750" indent="-285750">
              <a:buFont typeface="Arial" panose="020B0604020202020204" pitchFamily="34" charset="0"/>
              <a:buChar char="•"/>
            </a:pPr>
            <a:endParaRPr lang="en-AU" sz="1800" dirty="0">
              <a:solidFill>
                <a:schemeClr val="tx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dirty="0">
                <a:solidFill>
                  <a:schemeClr val="tx1"/>
                </a:solidFill>
                <a:effectLst/>
                <a:latin typeface="Calibri" panose="020F0502020204030204" pitchFamily="34" charset="0"/>
                <a:ea typeface="Calibri" panose="020F0502020204030204" pitchFamily="34" charset="0"/>
              </a:rPr>
              <a:t>September 2022 	Council shortlisted</a:t>
            </a:r>
            <a:r>
              <a:rPr lang="en-AU" sz="1800" baseline="0" dirty="0">
                <a:solidFill>
                  <a:schemeClr val="tx1"/>
                </a:solidFill>
                <a:effectLst/>
                <a:latin typeface="Calibri" panose="020F0502020204030204" pitchFamily="34" charset="0"/>
                <a:ea typeface="Calibri" panose="020F0502020204030204" pitchFamily="34" charset="0"/>
              </a:rPr>
              <a:t> 3 of the proposals and requested further details from those</a:t>
            </a:r>
          </a:p>
          <a:p>
            <a:r>
              <a:rPr lang="en-AU" dirty="0">
                <a:latin typeface="Calibri" panose="020F0502020204030204" pitchFamily="34" charset="0"/>
                <a:ea typeface="Calibri" panose="020F0502020204030204" pitchFamily="34" charset="0"/>
              </a:rPr>
              <a:t>      </a:t>
            </a:r>
            <a:r>
              <a:rPr lang="en-AU" sz="1800" dirty="0">
                <a:solidFill>
                  <a:schemeClr val="tx1"/>
                </a:solidFill>
                <a:effectLst/>
                <a:latin typeface="Calibri" panose="020F0502020204030204" pitchFamily="34" charset="0"/>
                <a:ea typeface="Calibri" panose="020F0502020204030204" pitchFamily="34" charset="0"/>
              </a:rPr>
              <a:t>– February 2023		shortlisted</a:t>
            </a:r>
            <a:endParaRPr lang="en-AU" sz="1800" baseline="0" dirty="0">
              <a:solidFill>
                <a:schemeClr val="tx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AU" sz="1800" baseline="0" dirty="0">
              <a:solidFill>
                <a:schemeClr val="tx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baseline="0" dirty="0">
                <a:solidFill>
                  <a:schemeClr val="tx1"/>
                </a:solidFill>
                <a:effectLst/>
                <a:latin typeface="Calibri" panose="020F0502020204030204" pitchFamily="34" charset="0"/>
                <a:ea typeface="Calibri" panose="020F0502020204030204" pitchFamily="34" charset="0"/>
              </a:rPr>
              <a:t>May – July 2023		Council selected Hesperia Property Pty </a:t>
            </a:r>
            <a:r>
              <a:rPr lang="en-AU" sz="1800" baseline="0" dirty="0" err="1">
                <a:solidFill>
                  <a:schemeClr val="tx1"/>
                </a:solidFill>
                <a:effectLst/>
                <a:latin typeface="Calibri" panose="020F0502020204030204" pitchFamily="34" charset="0"/>
                <a:ea typeface="Calibri" panose="020F0502020204030204" pitchFamily="34" charset="0"/>
              </a:rPr>
              <a:t>Ltd’s</a:t>
            </a:r>
            <a:r>
              <a:rPr lang="en-AU" sz="1800" baseline="0" dirty="0">
                <a:solidFill>
                  <a:schemeClr val="tx1"/>
                </a:solidFill>
                <a:effectLst/>
                <a:latin typeface="Calibri" panose="020F0502020204030204" pitchFamily="34" charset="0"/>
                <a:ea typeface="Calibri" panose="020F0502020204030204" pitchFamily="34" charset="0"/>
              </a:rPr>
              <a:t> proposal as the preferred proposal</a:t>
            </a:r>
            <a:r>
              <a:rPr lang="en-AU" dirty="0">
                <a:latin typeface="Calibri" panose="020F0502020204030204" pitchFamily="34" charset="0"/>
                <a:ea typeface="Calibri" panose="020F0502020204030204" pitchFamily="34" charset="0"/>
              </a:rPr>
              <a:t>;</a:t>
            </a:r>
            <a:r>
              <a:rPr lang="en-AU" sz="1800" baseline="0" dirty="0">
                <a:solidFill>
                  <a:schemeClr val="tx1"/>
                </a:solidFill>
                <a:effectLst/>
                <a:latin typeface="Calibri" panose="020F0502020204030204" pitchFamily="34" charset="0"/>
                <a:ea typeface="Calibri" panose="020F0502020204030204" pitchFamily="34" charset="0"/>
              </a:rPr>
              <a:t> 			endorsed non-binding key terms of a Heads of Agreement with Hesperia; and 				</a:t>
            </a:r>
            <a:r>
              <a:rPr lang="en-AU" dirty="0">
                <a:latin typeface="Calibri" panose="020F0502020204030204" pitchFamily="34" charset="0"/>
                <a:ea typeface="Calibri" panose="020F0502020204030204" pitchFamily="34" charset="0"/>
              </a:rPr>
              <a:t>approved advertising the</a:t>
            </a:r>
            <a:r>
              <a:rPr lang="en-AU" sz="1800" baseline="0" dirty="0">
                <a:solidFill>
                  <a:schemeClr val="tx1"/>
                </a:solidFill>
                <a:effectLst/>
                <a:latin typeface="Calibri" panose="020F0502020204030204" pitchFamily="34" charset="0"/>
                <a:ea typeface="Calibri" panose="020F0502020204030204" pitchFamily="34" charset="0"/>
              </a:rPr>
              <a:t> Business Plan for a Major Land Transaction </a:t>
            </a:r>
            <a:r>
              <a:rPr lang="en-AU" dirty="0">
                <a:latin typeface="Calibri" panose="020F0502020204030204" pitchFamily="34" charset="0"/>
                <a:ea typeface="Calibri" panose="020F0502020204030204" pitchFamily="34" charset="0"/>
              </a:rPr>
              <a:t>with </a:t>
            </a:r>
            <a:r>
              <a:rPr lang="en-AU" baseline="0" dirty="0">
                <a:solidFill>
                  <a:schemeClr val="tx1"/>
                </a:solidFill>
                <a:effectLst/>
                <a:latin typeface="Calibri" panose="020F0502020204030204" pitchFamily="34" charset="0"/>
                <a:ea typeface="Calibri" panose="020F0502020204030204" pitchFamily="34" charset="0"/>
              </a:rPr>
              <a:t>Hesperia</a:t>
            </a: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rPr>
              <a:t>July – September 2023	Public Notice period carried out with over 200 submission received (approximately 			95% in favour and 5% with concerns - most of which related to the </a:t>
            </a:r>
          </a:p>
          <a:p>
            <a:pPr lvl="4"/>
            <a:r>
              <a:rPr lang="en-AU" dirty="0">
                <a:latin typeface="Calibri" panose="020F0502020204030204" pitchFamily="34" charset="0"/>
                <a:ea typeface="Calibri" panose="020F0502020204030204" pitchFamily="34" charset="0"/>
              </a:rPr>
              <a:t>	reduction in parking during construction of the multistorey car park)</a:t>
            </a:r>
          </a:p>
          <a:p>
            <a:pPr lvl="4"/>
            <a:endParaRPr lang="en-AU"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rPr>
              <a:t>November 2023		Council endorsed the Major Land Transaction</a:t>
            </a: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dirty="0">
                <a:latin typeface="Calibri" panose="020F0502020204030204" pitchFamily="34" charset="0"/>
                <a:ea typeface="Calibri" panose="020F0502020204030204" pitchFamily="34" charset="0"/>
              </a:rPr>
              <a:t>January 2024		Transaction documents executed by City of Vincent and Hesperia</a:t>
            </a:r>
          </a:p>
        </p:txBody>
      </p:sp>
    </p:spTree>
    <p:extLst>
      <p:ext uri="{BB962C8B-B14F-4D97-AF65-F5344CB8AC3E}">
        <p14:creationId xmlns:p14="http://schemas.microsoft.com/office/powerpoint/2010/main" val="262069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3EB137AC-B278-EB86-78F9-34D21A863BB2}"/>
              </a:ext>
            </a:extLst>
          </p:cNvPr>
          <p:cNvSpPr>
            <a:spLocks noGrp="1"/>
          </p:cNvSpPr>
          <p:nvPr>
            <p:ph type="title" hasCustomPrompt="1"/>
          </p:nvPr>
        </p:nvSpPr>
        <p:spPr>
          <a:xfrm>
            <a:off x="-19051" y="307976"/>
            <a:ext cx="8963545" cy="688256"/>
          </a:xfrm>
          <a:prstGeom prst="rect">
            <a:avLst/>
          </a:prstGeom>
          <a:solidFill>
            <a:srgbClr val="00B0B0"/>
          </a:solidFill>
        </p:spPr>
        <p:txBody>
          <a:bodyPr wrap="square" lIns="720000" tIns="72000">
            <a:spAutoFit/>
          </a:bodyPr>
          <a:lstStyle>
            <a:lvl1pPr>
              <a:defRPr lang="en-AU" sz="4000" b="0" kern="1200" dirty="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Request Requirements</a:t>
            </a:r>
            <a:endParaRPr lang="en-AU" dirty="0">
              <a:solidFill>
                <a:schemeClr val="bg1"/>
              </a:solidFill>
            </a:endParaRPr>
          </a:p>
        </p:txBody>
      </p:sp>
      <p:sp>
        <p:nvSpPr>
          <p:cNvPr id="5" name="TextBox 4">
            <a:extLst>
              <a:ext uri="{FF2B5EF4-FFF2-40B4-BE49-F238E27FC236}">
                <a16:creationId xmlns:a16="http://schemas.microsoft.com/office/drawing/2014/main" id="{7B34D81D-4C0F-F855-E74A-497502E7D1DA}"/>
              </a:ext>
            </a:extLst>
          </p:cNvPr>
          <p:cNvSpPr txBox="1"/>
          <p:nvPr/>
        </p:nvSpPr>
        <p:spPr>
          <a:xfrm>
            <a:off x="685800" y="2226439"/>
            <a:ext cx="2514600" cy="2862322"/>
          </a:xfrm>
          <a:prstGeom prst="rect">
            <a:avLst/>
          </a:prstGeom>
          <a:noFill/>
        </p:spPr>
        <p:txBody>
          <a:bodyPr wrap="square">
            <a:spAutoFit/>
          </a:bodyPr>
          <a:lstStyle/>
          <a:p>
            <a:pPr>
              <a:defRPr/>
            </a:pPr>
            <a:r>
              <a:rPr lang="en-AU" sz="1800" b="1" baseline="0" dirty="0">
                <a:solidFill>
                  <a:schemeClr val="tx1"/>
                </a:solidFill>
                <a:effectLst/>
                <a:latin typeface="Calibri" panose="020F0502020204030204" pitchFamily="34" charset="0"/>
                <a:ea typeface="Calibri" panose="020F0502020204030204" pitchFamily="34" charset="0"/>
              </a:rPr>
              <a:t>ONE REQUIREMENT</a:t>
            </a:r>
          </a:p>
          <a:p>
            <a:pPr>
              <a:defRPr/>
            </a:pPr>
            <a:endParaRPr lang="en-AU" sz="1800" baseline="0" dirty="0">
              <a:solidFill>
                <a:schemeClr val="tx1"/>
              </a:solidFill>
              <a:effectLst/>
              <a:latin typeface="Calibri" panose="020F0502020204030204" pitchFamily="34" charset="0"/>
              <a:ea typeface="Calibri" panose="020F0502020204030204" pitchFamily="34" charset="0"/>
            </a:endParaRPr>
          </a:p>
          <a:p>
            <a:pPr>
              <a:defRPr/>
            </a:pPr>
            <a:r>
              <a:rPr lang="en-AU" sz="1800" baseline="0" dirty="0">
                <a:solidFill>
                  <a:schemeClr val="tx1"/>
                </a:solidFill>
                <a:effectLst/>
                <a:latin typeface="Calibri" panose="020F0502020204030204" pitchFamily="34" charset="0"/>
                <a:ea typeface="Calibri" panose="020F0502020204030204" pitchFamily="34" charset="0"/>
              </a:rPr>
              <a:t>400 Public Car Bays</a:t>
            </a:r>
          </a:p>
          <a:p>
            <a:pPr>
              <a:defRPr/>
            </a:pPr>
            <a:endParaRPr lang="en-AU" dirty="0">
              <a:latin typeface="Calibri" panose="020F0502020204030204" pitchFamily="34" charset="0"/>
              <a:ea typeface="Calibri" panose="020F0502020204030204" pitchFamily="34" charset="0"/>
            </a:endParaRPr>
          </a:p>
          <a:p>
            <a:pPr>
              <a:defRPr/>
            </a:pPr>
            <a:r>
              <a:rPr lang="en-AU" b="1" dirty="0">
                <a:latin typeface="Calibri" panose="020F0502020204030204" pitchFamily="34" charset="0"/>
                <a:ea typeface="Calibri" panose="020F0502020204030204" pitchFamily="34" charset="0"/>
              </a:rPr>
              <a:t>WEIGHTED CRITERIA</a:t>
            </a:r>
          </a:p>
          <a:p>
            <a:pPr>
              <a:defRPr/>
            </a:pPr>
            <a:endParaRPr lang="en-AU" dirty="0">
              <a:latin typeface="Calibri" panose="020F0502020204030204" pitchFamily="34" charset="0"/>
              <a:ea typeface="Calibri" panose="020F0502020204030204" pitchFamily="34" charset="0"/>
            </a:endParaRPr>
          </a:p>
          <a:p>
            <a:pPr>
              <a:defRPr/>
            </a:pPr>
            <a:r>
              <a:rPr lang="en-AU" dirty="0">
                <a:latin typeface="Calibri" panose="020F0502020204030204" pitchFamily="34" charset="0"/>
                <a:ea typeface="Calibri" panose="020F0502020204030204" pitchFamily="34" charset="0"/>
              </a:rPr>
              <a:t>50% Design Assessment </a:t>
            </a:r>
          </a:p>
          <a:p>
            <a:pPr>
              <a:defRPr/>
            </a:pPr>
            <a:r>
              <a:rPr lang="en-AU" dirty="0">
                <a:latin typeface="Calibri" panose="020F0502020204030204" pitchFamily="34" charset="0"/>
                <a:ea typeface="Calibri" panose="020F0502020204030204" pitchFamily="34" charset="0"/>
              </a:rPr>
              <a:t>30% Process Proposed </a:t>
            </a:r>
          </a:p>
          <a:p>
            <a:pPr>
              <a:defRPr/>
            </a:pPr>
            <a:r>
              <a:rPr lang="en-AU" dirty="0">
                <a:latin typeface="Calibri" panose="020F0502020204030204" pitchFamily="34" charset="0"/>
                <a:ea typeface="Calibri" panose="020F0502020204030204" pitchFamily="34" charset="0"/>
              </a:rPr>
              <a:t>20% Financial Capacity       </a:t>
            </a:r>
          </a:p>
          <a:p>
            <a:pPr>
              <a:defRPr/>
            </a:pPr>
            <a:r>
              <a:rPr lang="en-AU" dirty="0">
                <a:latin typeface="Calibri" panose="020F0502020204030204" pitchFamily="34" charset="0"/>
                <a:ea typeface="Calibri" panose="020F0502020204030204" pitchFamily="34" charset="0"/>
              </a:rPr>
              <a:t>         and Track Record</a:t>
            </a:r>
          </a:p>
        </p:txBody>
      </p:sp>
      <p:pic>
        <p:nvPicPr>
          <p:cNvPr id="8" name="Picture 7">
            <a:extLst>
              <a:ext uri="{FF2B5EF4-FFF2-40B4-BE49-F238E27FC236}">
                <a16:creationId xmlns:a16="http://schemas.microsoft.com/office/drawing/2014/main" id="{37AF416D-1F80-DA33-A76A-2AFAE65FBC41}"/>
              </a:ext>
            </a:extLst>
          </p:cNvPr>
          <p:cNvPicPr>
            <a:picLocks noChangeAspect="1"/>
          </p:cNvPicPr>
          <p:nvPr/>
        </p:nvPicPr>
        <p:blipFill>
          <a:blip r:embed="rId3"/>
          <a:stretch>
            <a:fillRect/>
          </a:stretch>
        </p:blipFill>
        <p:spPr>
          <a:xfrm>
            <a:off x="3733801" y="1676400"/>
            <a:ext cx="8180689" cy="3962400"/>
          </a:xfrm>
          <a:prstGeom prst="rect">
            <a:avLst/>
          </a:prstGeom>
        </p:spPr>
      </p:pic>
    </p:spTree>
    <p:extLst>
      <p:ext uri="{BB962C8B-B14F-4D97-AF65-F5344CB8AC3E}">
        <p14:creationId xmlns:p14="http://schemas.microsoft.com/office/powerpoint/2010/main" val="227657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19BCECAD-FEE7-F540-AF99-8C61324D395A}"/>
              </a:ext>
            </a:extLst>
          </p:cNvPr>
          <p:cNvSpPr>
            <a:spLocks noGrp="1"/>
          </p:cNvSpPr>
          <p:nvPr>
            <p:ph type="title"/>
          </p:nvPr>
        </p:nvSpPr>
        <p:spPr>
          <a:xfrm>
            <a:off x="-1898" y="307976"/>
            <a:ext cx="8536298" cy="688256"/>
          </a:xfrm>
          <a:prstGeom prst="rect">
            <a:avLst/>
          </a:prstGeom>
          <a:solidFill>
            <a:srgbClr val="00B0B0"/>
          </a:solidFill>
        </p:spPr>
        <p:txBody>
          <a:bodyPr wrap="square" lIns="720000" tIns="72000">
            <a:spAutoFit/>
          </a:bodyPr>
          <a:lstStyle>
            <a:lvl1pPr>
              <a:defRPr lang="en-AU" sz="4000" b="0" kern="1200" dirty="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Expert Advice &amp; Evaluation Panel</a:t>
            </a:r>
            <a:endParaRPr lang="en-AU" dirty="0">
              <a:solidFill>
                <a:schemeClr val="bg1"/>
              </a:solidFill>
            </a:endParaRPr>
          </a:p>
        </p:txBody>
      </p:sp>
      <p:sp>
        <p:nvSpPr>
          <p:cNvPr id="7" name="TextBox 6">
            <a:extLst>
              <a:ext uri="{FF2B5EF4-FFF2-40B4-BE49-F238E27FC236}">
                <a16:creationId xmlns:a16="http://schemas.microsoft.com/office/drawing/2014/main" id="{FC1E12F5-BA85-8ECF-BCFB-F23627376D8F}"/>
              </a:ext>
            </a:extLst>
          </p:cNvPr>
          <p:cNvSpPr txBox="1"/>
          <p:nvPr/>
        </p:nvSpPr>
        <p:spPr>
          <a:xfrm>
            <a:off x="381000" y="1426488"/>
            <a:ext cx="3733800" cy="5355312"/>
          </a:xfrm>
          <a:prstGeom prst="rect">
            <a:avLst/>
          </a:prstGeom>
          <a:noFill/>
        </p:spPr>
        <p:txBody>
          <a:bodyPr wrap="square">
            <a:spAutoFit/>
          </a:bodyPr>
          <a:lstStyle/>
          <a:p>
            <a:pPr marL="0" indent="0">
              <a:buFont typeface="Arial" panose="020B0604020202020204" pitchFamily="34" charset="0"/>
              <a:buNone/>
            </a:pPr>
            <a:r>
              <a:rPr lang="en-AU" sz="1800" b="1" baseline="0" dirty="0">
                <a:solidFill>
                  <a:schemeClr val="tx1"/>
                </a:solidFill>
                <a:effectLst/>
                <a:latin typeface="Calibri" panose="020F0502020204030204" pitchFamily="34" charset="0"/>
                <a:ea typeface="Calibri" panose="020F0502020204030204" pitchFamily="34" charset="0"/>
              </a:rPr>
              <a:t>External Members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800" baseline="0" dirty="0">
                <a:solidFill>
                  <a:schemeClr val="tx1"/>
                </a:solidFill>
                <a:effectLst/>
                <a:latin typeface="Calibri" panose="020F0502020204030204" pitchFamily="34" charset="0"/>
                <a:ea typeface="Calibri" panose="020F0502020204030204" pitchFamily="34" charset="0"/>
              </a:rPr>
              <a:t>General Manager Regional </a:t>
            </a:r>
            <a:r>
              <a:rPr lang="en-AU" sz="1800" baseline="0" dirty="0" err="1">
                <a:solidFill>
                  <a:schemeClr val="tx1"/>
                </a:solidFill>
                <a:effectLst/>
                <a:latin typeface="Calibri" panose="020F0502020204030204" pitchFamily="34" charset="0"/>
                <a:ea typeface="Calibri" panose="020F0502020204030204" pitchFamily="34" charset="0"/>
              </a:rPr>
              <a:t>DevelopmentWA</a:t>
            </a:r>
            <a:endParaRPr lang="en-AU" dirty="0">
              <a:latin typeface="Calibri" panose="020F0502020204030204" pitchFamily="34" charset="0"/>
              <a:ea typeface="Calibri" panose="020F0502020204030204" pitchFamily="34" charset="0"/>
            </a:endParaRPr>
          </a:p>
          <a:p>
            <a:pPr marL="285750" indent="-285750">
              <a:buFontTx/>
              <a:buChar char="-"/>
            </a:pPr>
            <a:r>
              <a:rPr lang="en-AU" sz="1800" baseline="0" dirty="0">
                <a:solidFill>
                  <a:schemeClr val="tx1"/>
                </a:solidFill>
                <a:effectLst/>
                <a:latin typeface="Calibri" panose="020F0502020204030204" pitchFamily="34" charset="0"/>
                <a:ea typeface="Calibri" panose="020F0502020204030204" pitchFamily="34" charset="0"/>
              </a:rPr>
              <a:t>Both Co-Chairs of Vincent’s   Design Review Panel</a:t>
            </a:r>
            <a:endParaRPr lang="en-AU" dirty="0">
              <a:latin typeface="Calibri" panose="020F0502020204030204" pitchFamily="34" charset="0"/>
              <a:ea typeface="Calibri" panose="020F0502020204030204" pitchFamily="34" charset="0"/>
            </a:endParaRPr>
          </a:p>
          <a:p>
            <a:pPr marL="285750" indent="-285750">
              <a:buFontTx/>
              <a:buChar char="-"/>
            </a:pPr>
            <a:endParaRPr lang="en-AU" sz="1800" baseline="0" dirty="0">
              <a:solidFill>
                <a:schemeClr val="tx1"/>
              </a:solidFill>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AU" sz="1800" b="1" baseline="0" dirty="0">
                <a:solidFill>
                  <a:schemeClr val="tx1"/>
                </a:solidFill>
                <a:effectLst/>
                <a:latin typeface="Calibri" panose="020F0502020204030204" pitchFamily="34" charset="0"/>
                <a:ea typeface="Calibri" panose="020F0502020204030204" pitchFamily="34" charset="0"/>
              </a:rPr>
              <a:t>City of Vincent Members</a:t>
            </a:r>
          </a:p>
          <a:p>
            <a:pPr marL="285750" indent="-285750">
              <a:buFontTx/>
              <a:buChar char="-"/>
            </a:pPr>
            <a:r>
              <a:rPr lang="en-AU" sz="1800" baseline="0" dirty="0">
                <a:solidFill>
                  <a:schemeClr val="tx1"/>
                </a:solidFill>
                <a:effectLst/>
                <a:latin typeface="Calibri" panose="020F0502020204030204" pitchFamily="34" charset="0"/>
                <a:ea typeface="Calibri" panose="020F0502020204030204" pitchFamily="34" charset="0"/>
              </a:rPr>
              <a:t>Executive Director Strategy and Development</a:t>
            </a:r>
          </a:p>
          <a:p>
            <a:pPr marL="285750" indent="-285750">
              <a:buFontTx/>
              <a:buChar char="-"/>
            </a:pPr>
            <a:r>
              <a:rPr lang="en-AU" sz="1800" baseline="0" dirty="0">
                <a:solidFill>
                  <a:schemeClr val="tx1"/>
                </a:solidFill>
                <a:effectLst/>
                <a:latin typeface="Calibri" panose="020F0502020204030204" pitchFamily="34" charset="0"/>
                <a:ea typeface="Calibri" panose="020F0502020204030204" pitchFamily="34" charset="0"/>
              </a:rPr>
              <a:t>Executive Manager Strategic Projects and Urban Design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800" baseline="0" dirty="0">
                <a:solidFill>
                  <a:schemeClr val="tx1"/>
                </a:solidFill>
                <a:effectLst/>
                <a:latin typeface="Calibri" panose="020F0502020204030204" pitchFamily="34" charset="0"/>
                <a:ea typeface="Calibri" panose="020F0502020204030204" pitchFamily="34" charset="0"/>
              </a:rPr>
              <a:t>Senior Lands and Legal Officer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AU" dirty="0">
              <a:latin typeface="Calibri" panose="020F0502020204030204" pitchFamily="34" charset="0"/>
              <a:ea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AU" b="1" dirty="0">
                <a:latin typeface="Calibri" panose="020F0502020204030204" pitchFamily="34" charset="0"/>
                <a:ea typeface="Calibri" panose="020F0502020204030204" pitchFamily="34" charset="0"/>
              </a:rPr>
              <a:t>Expert Advice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dirty="0">
                <a:latin typeface="Calibri" panose="020F0502020204030204" pitchFamily="34" charset="0"/>
                <a:ea typeface="Calibri" panose="020F0502020204030204" pitchFamily="34" charset="0"/>
              </a:rPr>
              <a:t>Probity Advisor - </a:t>
            </a:r>
            <a:r>
              <a:rPr lang="en-AU" dirty="0" err="1">
                <a:latin typeface="Calibri" panose="020F0502020204030204" pitchFamily="34" charset="0"/>
                <a:ea typeface="Calibri" panose="020F0502020204030204" pitchFamily="34" charset="0"/>
              </a:rPr>
              <a:t>Stantons</a:t>
            </a:r>
            <a:r>
              <a:rPr lang="en-AU" dirty="0">
                <a:latin typeface="Calibri" panose="020F0502020204030204" pitchFamily="34" charset="0"/>
                <a:ea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dirty="0">
                <a:latin typeface="Calibri" panose="020F0502020204030204" pitchFamily="34" charset="0"/>
                <a:ea typeface="Calibri" panose="020F0502020204030204" pitchFamily="34" charset="0"/>
              </a:rPr>
              <a:t>Property Advisor - Cygnet West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dirty="0">
                <a:latin typeface="Calibri" panose="020F0502020204030204" pitchFamily="34" charset="0"/>
                <a:ea typeface="Calibri" panose="020F0502020204030204" pitchFamily="34" charset="0"/>
              </a:rPr>
              <a:t>Legal Advice - Jackson MacDonald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dirty="0">
                <a:latin typeface="Calibri" panose="020F0502020204030204" pitchFamily="34" charset="0"/>
                <a:ea typeface="Calibri" panose="020F0502020204030204" pitchFamily="34" charset="0"/>
              </a:rPr>
              <a:t>Procurement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dirty="0">
                <a:latin typeface="Calibri" panose="020F0502020204030204" pitchFamily="34" charset="0"/>
                <a:ea typeface="Calibri" panose="020F0502020204030204" pitchFamily="34" charset="0"/>
              </a:rPr>
              <a:t>Finance</a:t>
            </a:r>
          </a:p>
        </p:txBody>
      </p:sp>
      <p:pic>
        <p:nvPicPr>
          <p:cNvPr id="2" name="Picture 1">
            <a:extLst>
              <a:ext uri="{FF2B5EF4-FFF2-40B4-BE49-F238E27FC236}">
                <a16:creationId xmlns:a16="http://schemas.microsoft.com/office/drawing/2014/main" id="{5E44352E-1E1A-6077-B114-D45734EB6021}"/>
              </a:ext>
            </a:extLst>
          </p:cNvPr>
          <p:cNvPicPr>
            <a:picLocks noChangeAspect="1"/>
          </p:cNvPicPr>
          <p:nvPr/>
        </p:nvPicPr>
        <p:blipFill>
          <a:blip r:embed="rId3"/>
          <a:stretch>
            <a:fillRect/>
          </a:stretch>
        </p:blipFill>
        <p:spPr>
          <a:xfrm>
            <a:off x="4038600" y="1663838"/>
            <a:ext cx="7892020" cy="3930225"/>
          </a:xfrm>
          <a:prstGeom prst="rect">
            <a:avLst/>
          </a:prstGeom>
        </p:spPr>
      </p:pic>
    </p:spTree>
    <p:extLst>
      <p:ext uri="{BB962C8B-B14F-4D97-AF65-F5344CB8AC3E}">
        <p14:creationId xmlns:p14="http://schemas.microsoft.com/office/powerpoint/2010/main" val="307421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3EB137AC-B278-EB86-78F9-34D21A863BB2}"/>
              </a:ext>
            </a:extLst>
          </p:cNvPr>
          <p:cNvSpPr>
            <a:spLocks noGrp="1"/>
          </p:cNvSpPr>
          <p:nvPr>
            <p:ph type="title" hasCustomPrompt="1"/>
          </p:nvPr>
        </p:nvSpPr>
        <p:spPr>
          <a:xfrm>
            <a:off x="-19051" y="307976"/>
            <a:ext cx="8963545" cy="688256"/>
          </a:xfrm>
          <a:prstGeom prst="rect">
            <a:avLst/>
          </a:prstGeom>
          <a:solidFill>
            <a:srgbClr val="00B0B0"/>
          </a:solidFill>
        </p:spPr>
        <p:txBody>
          <a:bodyPr wrap="square" lIns="720000" tIns="72000">
            <a:spAutoFit/>
          </a:bodyPr>
          <a:lstStyle>
            <a:lvl1pPr>
              <a:defRPr lang="en-AU" sz="4000" b="0" kern="1200" dirty="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Proposed Transaction</a:t>
            </a:r>
            <a:endParaRPr lang="en-AU" dirty="0">
              <a:solidFill>
                <a:schemeClr val="bg1"/>
              </a:solidFill>
            </a:endParaRPr>
          </a:p>
        </p:txBody>
      </p:sp>
      <p:sp>
        <p:nvSpPr>
          <p:cNvPr id="5" name="TextBox 4">
            <a:extLst>
              <a:ext uri="{FF2B5EF4-FFF2-40B4-BE49-F238E27FC236}">
                <a16:creationId xmlns:a16="http://schemas.microsoft.com/office/drawing/2014/main" id="{7B34D81D-4C0F-F855-E74A-497502E7D1DA}"/>
              </a:ext>
            </a:extLst>
          </p:cNvPr>
          <p:cNvSpPr txBox="1"/>
          <p:nvPr/>
        </p:nvSpPr>
        <p:spPr>
          <a:xfrm>
            <a:off x="533400" y="1852927"/>
            <a:ext cx="4821767" cy="3693319"/>
          </a:xfrm>
          <a:prstGeom prst="rect">
            <a:avLst/>
          </a:prstGeom>
          <a:noFill/>
        </p:spPr>
        <p:txBody>
          <a:bodyPr wrap="square">
            <a:spAutoFit/>
          </a:bodyPr>
          <a:lstStyle/>
          <a:p>
            <a:pPr marL="285750" indent="-285750">
              <a:buFont typeface="Arial" panose="020B0604020202020204" pitchFamily="34" charset="0"/>
              <a:buChar char="•"/>
              <a:defRPr/>
            </a:pPr>
            <a:r>
              <a:rPr lang="en-AU" baseline="0" dirty="0">
                <a:solidFill>
                  <a:schemeClr val="tx1"/>
                </a:solidFill>
                <a:effectLst/>
                <a:latin typeface="Calibri" panose="020F0502020204030204" pitchFamily="34" charset="0"/>
                <a:ea typeface="Calibri" panose="020F0502020204030204" pitchFamily="34" charset="0"/>
              </a:rPr>
              <a:t>The City of Vincent would own the 251 bay Frame Court Car Park </a:t>
            </a:r>
            <a:r>
              <a:rPr lang="en-AU" dirty="0">
                <a:latin typeface="Calibri" panose="020F0502020204030204" pitchFamily="34" charset="0"/>
                <a:ea typeface="Calibri" panose="020F0502020204030204" pitchFamily="34" charset="0"/>
              </a:rPr>
              <a:t>on a</a:t>
            </a:r>
            <a:r>
              <a:rPr lang="en-AU" baseline="0" dirty="0">
                <a:solidFill>
                  <a:schemeClr val="tx1"/>
                </a:solidFill>
                <a:effectLst/>
                <a:latin typeface="Calibri" panose="020F0502020204030204" pitchFamily="34" charset="0"/>
                <a:ea typeface="Calibri" panose="020F0502020204030204" pitchFamily="34" charset="0"/>
              </a:rPr>
              <a:t> </a:t>
            </a:r>
            <a:r>
              <a:rPr lang="en-AU" baseline="0" dirty="0" err="1">
                <a:solidFill>
                  <a:schemeClr val="tx1"/>
                </a:solidFill>
                <a:effectLst/>
                <a:latin typeface="Calibri" panose="020F0502020204030204" pitchFamily="34" charset="0"/>
                <a:ea typeface="Calibri" panose="020F0502020204030204" pitchFamily="34" charset="0"/>
              </a:rPr>
              <a:t>greentitle</a:t>
            </a:r>
            <a:r>
              <a:rPr lang="en-AU" baseline="0" dirty="0">
                <a:solidFill>
                  <a:schemeClr val="tx1"/>
                </a:solidFill>
                <a:effectLst/>
                <a:latin typeface="Calibri" panose="020F0502020204030204" pitchFamily="34" charset="0"/>
                <a:ea typeface="Calibri" panose="020F0502020204030204" pitchFamily="34" charset="0"/>
              </a:rPr>
              <a:t> lot in freehold, plus the 16 car bays proposed in roads</a:t>
            </a:r>
          </a:p>
          <a:p>
            <a:pPr marL="285750" indent="-285750">
              <a:buFont typeface="Arial" panose="020B0604020202020204" pitchFamily="34" charset="0"/>
              <a:buChar char="•"/>
              <a:defRPr/>
            </a:pPr>
            <a:r>
              <a:rPr lang="en-AU" baseline="0" dirty="0">
                <a:solidFill>
                  <a:schemeClr val="tx1"/>
                </a:solidFill>
                <a:effectLst/>
                <a:latin typeface="Calibri" panose="020F0502020204030204" pitchFamily="34" charset="0"/>
                <a:ea typeface="Calibri" panose="020F0502020204030204" pitchFamily="34" charset="0"/>
              </a:rPr>
              <a:t>The City would be provided $10 million</a:t>
            </a:r>
          </a:p>
          <a:p>
            <a:pPr marL="285750" indent="-285750">
              <a:buFont typeface="Arial" panose="020B0604020202020204" pitchFamily="34" charset="0"/>
              <a:buChar char="•"/>
              <a:defRPr/>
            </a:pPr>
            <a:r>
              <a:rPr lang="en-AU" dirty="0">
                <a:latin typeface="Calibri" panose="020F0502020204030204" pitchFamily="34" charset="0"/>
                <a:ea typeface="Calibri" panose="020F0502020204030204" pitchFamily="34" charset="0"/>
              </a:rPr>
              <a:t>The remaining land would be transferred to Hesperia in stages</a:t>
            </a:r>
            <a:endParaRPr lang="en-AU" baseline="0" dirty="0">
              <a:solidFill>
                <a:schemeClr val="tx1"/>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solidFill>
                  <a:schemeClr val="tx1"/>
                </a:solidFill>
                <a:effectLst/>
                <a:latin typeface="Calibri" panose="020F0502020204030204" pitchFamily="34" charset="0"/>
                <a:ea typeface="Calibri" panose="020F0502020204030204" pitchFamily="34" charset="0"/>
              </a:rPr>
              <a:t>The City of Vincent would </a:t>
            </a:r>
            <a:r>
              <a:rPr lang="en-AU" dirty="0">
                <a:latin typeface="Calibri" panose="020F0502020204030204" pitchFamily="34" charset="0"/>
                <a:ea typeface="Calibri" panose="020F0502020204030204" pitchFamily="34" charset="0"/>
              </a:rPr>
              <a:t>have the first right of refusal for a </a:t>
            </a:r>
            <a:r>
              <a:rPr lang="en-AU" sz="1800" dirty="0">
                <a:solidFill>
                  <a:schemeClr val="tx1"/>
                </a:solidFill>
                <a:effectLst/>
                <a:latin typeface="Calibri" panose="020F0502020204030204" pitchFamily="34" charset="0"/>
                <a:ea typeface="Calibri" panose="020F0502020204030204" pitchFamily="34" charset="0"/>
              </a:rPr>
              <a:t>lease of the 233 </a:t>
            </a:r>
            <a:r>
              <a:rPr lang="en-AU" sz="1800" baseline="0" dirty="0">
                <a:solidFill>
                  <a:schemeClr val="tx1"/>
                </a:solidFill>
                <a:effectLst/>
                <a:latin typeface="Calibri" panose="020F0502020204030204" pitchFamily="34" charset="0"/>
                <a:ea typeface="Calibri" panose="020F0502020204030204" pitchFamily="34" charset="0"/>
              </a:rPr>
              <a:t>bay public car park on the north side of The Avenue Carpark site. If the City does not lease this car park it would be required to be run this car park as a public car park by a third party</a:t>
            </a:r>
          </a:p>
        </p:txBody>
      </p:sp>
      <p:pic>
        <p:nvPicPr>
          <p:cNvPr id="6" name="Picture 5">
            <a:extLst>
              <a:ext uri="{FF2B5EF4-FFF2-40B4-BE49-F238E27FC236}">
                <a16:creationId xmlns:a16="http://schemas.microsoft.com/office/drawing/2014/main" id="{0EDFA3DF-B721-C1F7-883E-6810273C8351}"/>
              </a:ext>
            </a:extLst>
          </p:cNvPr>
          <p:cNvPicPr>
            <a:picLocks noChangeAspect="1"/>
          </p:cNvPicPr>
          <p:nvPr/>
        </p:nvPicPr>
        <p:blipFill>
          <a:blip r:embed="rId3"/>
          <a:stretch>
            <a:fillRect/>
          </a:stretch>
        </p:blipFill>
        <p:spPr>
          <a:xfrm>
            <a:off x="5508043" y="1408378"/>
            <a:ext cx="5839022" cy="4582418"/>
          </a:xfrm>
          <a:prstGeom prst="rect">
            <a:avLst/>
          </a:prstGeom>
        </p:spPr>
      </p:pic>
    </p:spTree>
    <p:extLst>
      <p:ext uri="{BB962C8B-B14F-4D97-AF65-F5344CB8AC3E}">
        <p14:creationId xmlns:p14="http://schemas.microsoft.com/office/powerpoint/2010/main" val="3057175030"/>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21753</TotalTime>
  <Words>487</Words>
  <Application>Microsoft Office PowerPoint</Application>
  <PresentationFormat>Widescreen</PresentationFormat>
  <Paragraphs>79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Request Requirements</vt:lpstr>
      <vt:lpstr>Expert Advice &amp; Evaluation Panel</vt:lpstr>
      <vt:lpstr>Proposed Transaction</vt:lpstr>
      <vt:lpstr>Undiscounted Annual Cashflows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Shenade Unicomb</dc:creator>
  <cp:lastModifiedBy>Karsen Reynolds</cp:lastModifiedBy>
  <cp:revision>486</cp:revision>
  <cp:lastPrinted>2024-12-03T07:32:16Z</cp:lastPrinted>
  <dcterms:created xsi:type="dcterms:W3CDTF">2020-04-21T02:32:04Z</dcterms:created>
  <dcterms:modified xsi:type="dcterms:W3CDTF">2025-02-13T04:50:08Z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2020-04-14T00:00:00Z</vt:filetime>
  </property>
  <property fmtid="{D5CDD505-2E9C-101B-9397-08002B2CF9AE}" pid="3" name="Creator">
    <vt:lpwstr>Acrobat PDFMaker 20 for PowerPoint</vt:lpwstr>
  </property>
  <property fmtid="{D5CDD505-2E9C-101B-9397-08002B2CF9AE}" pid="4" name="LastSaved">
    <vt:filetime>2020-04-21T00:00:00Z</vt:filetime>
  </property>
  <property fmtid="{D5CDD505-2E9C-101B-9397-08002B2CF9AE}" pid="5" name="MSIP_Label_c847414e-80b8-4c08-8295-827998171522_Enabled">
    <vt:lpwstr>true</vt:lpwstr>
  </property>
  <property fmtid="{D5CDD505-2E9C-101B-9397-08002B2CF9AE}" pid="6" name="MSIP_Label_c847414e-80b8-4c08-8295-827998171522_SetDate">
    <vt:lpwstr>2023-07-11T01:58:21Z</vt:lpwstr>
  </property>
  <property fmtid="{D5CDD505-2E9C-101B-9397-08002B2CF9AE}" pid="7" name="MSIP_Label_c847414e-80b8-4c08-8295-827998171522_Method">
    <vt:lpwstr>Privileged</vt:lpwstr>
  </property>
  <property fmtid="{D5CDD505-2E9C-101B-9397-08002B2CF9AE}" pid="8" name="MSIP_Label_c847414e-80b8-4c08-8295-827998171522_Name">
    <vt:lpwstr>CoV - Official</vt:lpwstr>
  </property>
  <property fmtid="{D5CDD505-2E9C-101B-9397-08002B2CF9AE}" pid="9" name="MSIP_Label_c847414e-80b8-4c08-8295-827998171522_SiteId">
    <vt:lpwstr>3fa5afdf-64b1-401d-b217-770e86d487cd</vt:lpwstr>
  </property>
  <property fmtid="{D5CDD505-2E9C-101B-9397-08002B2CF9AE}" pid="10" name="MSIP_Label_c847414e-80b8-4c08-8295-827998171522_ActionId">
    <vt:lpwstr>f675f4a4-c362-4132-a4a0-8a57ebd685ea</vt:lpwstr>
  </property>
  <property fmtid="{D5CDD505-2E9C-101B-9397-08002B2CF9AE}" pid="11" name="MSIP_Label_c847414e-80b8-4c08-8295-827998171522_ContentBits">
    <vt:lpwstr>0</vt:lpwstr>
  </property>
</Properties>
</file>